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51"/>
  </p:notesMasterIdLst>
  <p:handoutMasterIdLst>
    <p:handoutMasterId r:id="rId52"/>
  </p:handoutMasterIdLst>
  <p:sldIdLst>
    <p:sldId id="262" r:id="rId2"/>
    <p:sldId id="339" r:id="rId3"/>
    <p:sldId id="337" r:id="rId4"/>
    <p:sldId id="368" r:id="rId5"/>
    <p:sldId id="369" r:id="rId6"/>
    <p:sldId id="338" r:id="rId7"/>
    <p:sldId id="336" r:id="rId8"/>
    <p:sldId id="367" r:id="rId9"/>
    <p:sldId id="364" r:id="rId10"/>
    <p:sldId id="263" r:id="rId11"/>
    <p:sldId id="331" r:id="rId12"/>
    <p:sldId id="302" r:id="rId13"/>
    <p:sldId id="266" r:id="rId14"/>
    <p:sldId id="269" r:id="rId15"/>
    <p:sldId id="270" r:id="rId16"/>
    <p:sldId id="272" r:id="rId17"/>
    <p:sldId id="274" r:id="rId18"/>
    <p:sldId id="277" r:id="rId19"/>
    <p:sldId id="276" r:id="rId20"/>
    <p:sldId id="342" r:id="rId21"/>
    <p:sldId id="372" r:id="rId22"/>
    <p:sldId id="370" r:id="rId23"/>
    <p:sldId id="343" r:id="rId24"/>
    <p:sldId id="344" r:id="rId25"/>
    <p:sldId id="382" r:id="rId26"/>
    <p:sldId id="381" r:id="rId27"/>
    <p:sldId id="379" r:id="rId28"/>
    <p:sldId id="383" r:id="rId29"/>
    <p:sldId id="384" r:id="rId30"/>
    <p:sldId id="351" r:id="rId31"/>
    <p:sldId id="385" r:id="rId32"/>
    <p:sldId id="353" r:id="rId33"/>
    <p:sldId id="354" r:id="rId34"/>
    <p:sldId id="355" r:id="rId35"/>
    <p:sldId id="357" r:id="rId36"/>
    <p:sldId id="279" r:id="rId37"/>
    <p:sldId id="365" r:id="rId38"/>
    <p:sldId id="374" r:id="rId39"/>
    <p:sldId id="375" r:id="rId40"/>
    <p:sldId id="373" r:id="rId41"/>
    <p:sldId id="377" r:id="rId42"/>
    <p:sldId id="378" r:id="rId43"/>
    <p:sldId id="334" r:id="rId44"/>
    <p:sldId id="333" r:id="rId45"/>
    <p:sldId id="289" r:id="rId46"/>
    <p:sldId id="299" r:id="rId47"/>
    <p:sldId id="363" r:id="rId48"/>
    <p:sldId id="340" r:id="rId49"/>
    <p:sldId id="287" r:id="rId5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83126" autoAdjust="0"/>
  </p:normalViewPr>
  <p:slideViewPr>
    <p:cSldViewPr>
      <p:cViewPr>
        <p:scale>
          <a:sx n="60" d="100"/>
          <a:sy n="60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3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89F45-517B-4647-AD92-88E203D4CC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3705FB-4607-41AD-BA84-5CAFE323B632}">
      <dgm:prSet/>
      <dgm:spPr/>
      <dgm:t>
        <a:bodyPr/>
        <a:lstStyle/>
        <a:p>
          <a:pPr rtl="0"/>
          <a:r>
            <a:rPr lang="en-US" dirty="0" smtClean="0"/>
            <a:t>Personal Identification	</a:t>
          </a:r>
          <a:endParaRPr lang="en-US" dirty="0"/>
        </a:p>
      </dgm:t>
    </dgm:pt>
    <dgm:pt modelId="{8A1B8ABC-285A-451A-8E51-A48E45AF6D91}" type="parTrans" cxnId="{F4A3AD1D-BA9C-449A-8D74-EBD905867BD6}">
      <dgm:prSet/>
      <dgm:spPr/>
      <dgm:t>
        <a:bodyPr/>
        <a:lstStyle/>
        <a:p>
          <a:endParaRPr lang="en-US"/>
        </a:p>
      </dgm:t>
    </dgm:pt>
    <dgm:pt modelId="{825F5393-A37B-4C09-814C-128C3CAFDD3E}" type="sibTrans" cxnId="{F4A3AD1D-BA9C-449A-8D74-EBD905867BD6}">
      <dgm:prSet/>
      <dgm:spPr/>
      <dgm:t>
        <a:bodyPr/>
        <a:lstStyle/>
        <a:p>
          <a:endParaRPr lang="en-US"/>
        </a:p>
      </dgm:t>
    </dgm:pt>
    <dgm:pt modelId="{46A0BFBD-297E-481B-9892-B5385679A24F}">
      <dgm:prSet/>
      <dgm:spPr/>
      <dgm:t>
        <a:bodyPr/>
        <a:lstStyle/>
        <a:p>
          <a:pPr rtl="0"/>
          <a:r>
            <a:rPr lang="en-US" dirty="0" smtClean="0"/>
            <a:t>Objective and/or Summary	</a:t>
          </a:r>
          <a:endParaRPr lang="en-US" dirty="0"/>
        </a:p>
      </dgm:t>
    </dgm:pt>
    <dgm:pt modelId="{1739C9E7-7874-4BA6-A62D-1095E8A30313}" type="parTrans" cxnId="{2504CF1B-68FE-4C7B-B3D9-A6B37FC75FB6}">
      <dgm:prSet/>
      <dgm:spPr/>
      <dgm:t>
        <a:bodyPr/>
        <a:lstStyle/>
        <a:p>
          <a:endParaRPr lang="en-US"/>
        </a:p>
      </dgm:t>
    </dgm:pt>
    <dgm:pt modelId="{4D71F4FA-3459-4394-B2AB-B624703DFB90}" type="sibTrans" cxnId="{2504CF1B-68FE-4C7B-B3D9-A6B37FC75FB6}">
      <dgm:prSet/>
      <dgm:spPr/>
      <dgm:t>
        <a:bodyPr/>
        <a:lstStyle/>
        <a:p>
          <a:endParaRPr lang="en-US"/>
        </a:p>
      </dgm:t>
    </dgm:pt>
    <dgm:pt modelId="{3130EB54-2724-4AF6-8020-EA5F6DDA4BA3}">
      <dgm:prSet/>
      <dgm:spPr/>
      <dgm:t>
        <a:bodyPr/>
        <a:lstStyle/>
        <a:p>
          <a:pPr rtl="0"/>
          <a:r>
            <a:rPr lang="en-US" smtClean="0"/>
            <a:t>Education	</a:t>
          </a:r>
          <a:endParaRPr lang="en-US"/>
        </a:p>
      </dgm:t>
    </dgm:pt>
    <dgm:pt modelId="{93F9DBF8-2C6C-4E7F-B28E-F56A783DDBD5}" type="parTrans" cxnId="{837CD6E9-ABAB-4A97-8F0C-0D2858C1F518}">
      <dgm:prSet/>
      <dgm:spPr/>
      <dgm:t>
        <a:bodyPr/>
        <a:lstStyle/>
        <a:p>
          <a:endParaRPr lang="en-US"/>
        </a:p>
      </dgm:t>
    </dgm:pt>
    <dgm:pt modelId="{E8241724-EF3E-43C5-9E5E-AE346C09A15C}" type="sibTrans" cxnId="{837CD6E9-ABAB-4A97-8F0C-0D2858C1F518}">
      <dgm:prSet/>
      <dgm:spPr/>
      <dgm:t>
        <a:bodyPr/>
        <a:lstStyle/>
        <a:p>
          <a:endParaRPr lang="en-US"/>
        </a:p>
      </dgm:t>
    </dgm:pt>
    <dgm:pt modelId="{41EA31D4-E97B-46F5-89EB-1B0BEEED04C2}">
      <dgm:prSet/>
      <dgm:spPr/>
      <dgm:t>
        <a:bodyPr/>
        <a:lstStyle/>
        <a:p>
          <a:pPr rtl="0"/>
          <a:r>
            <a:rPr lang="en-US" smtClean="0"/>
            <a:t>Experience</a:t>
          </a:r>
          <a:endParaRPr lang="en-US"/>
        </a:p>
      </dgm:t>
    </dgm:pt>
    <dgm:pt modelId="{BBEE630E-FAE1-4794-8B21-363747F47B82}" type="parTrans" cxnId="{588EC1D0-CE0B-4503-971A-EED574FD2192}">
      <dgm:prSet/>
      <dgm:spPr/>
      <dgm:t>
        <a:bodyPr/>
        <a:lstStyle/>
        <a:p>
          <a:endParaRPr lang="en-US"/>
        </a:p>
      </dgm:t>
    </dgm:pt>
    <dgm:pt modelId="{BC5D13D6-476B-4196-87B9-33E2E2ED786B}" type="sibTrans" cxnId="{588EC1D0-CE0B-4503-971A-EED574FD2192}">
      <dgm:prSet/>
      <dgm:spPr/>
      <dgm:t>
        <a:bodyPr/>
        <a:lstStyle/>
        <a:p>
          <a:endParaRPr lang="en-US"/>
        </a:p>
      </dgm:t>
    </dgm:pt>
    <dgm:pt modelId="{A4AC74A1-6A5F-4822-83A8-525ECA12208E}">
      <dgm:prSet/>
      <dgm:spPr/>
      <dgm:t>
        <a:bodyPr/>
        <a:lstStyle/>
        <a:p>
          <a:pPr rtl="0"/>
          <a:r>
            <a:rPr lang="en-US" smtClean="0"/>
            <a:t>Qualities/Skills</a:t>
          </a:r>
          <a:endParaRPr lang="en-US"/>
        </a:p>
      </dgm:t>
    </dgm:pt>
    <dgm:pt modelId="{9AFBD0D2-F4D7-47A8-AA61-6BC505952934}" type="parTrans" cxnId="{645DCCD4-85CA-4EA9-A84E-95AF471E65B3}">
      <dgm:prSet/>
      <dgm:spPr/>
      <dgm:t>
        <a:bodyPr/>
        <a:lstStyle/>
        <a:p>
          <a:endParaRPr lang="en-US"/>
        </a:p>
      </dgm:t>
    </dgm:pt>
    <dgm:pt modelId="{546A7737-A010-4EB0-A10B-D8832AAE6DD7}" type="sibTrans" cxnId="{645DCCD4-85CA-4EA9-A84E-95AF471E65B3}">
      <dgm:prSet/>
      <dgm:spPr/>
      <dgm:t>
        <a:bodyPr/>
        <a:lstStyle/>
        <a:p>
          <a:endParaRPr lang="en-US"/>
        </a:p>
      </dgm:t>
    </dgm:pt>
    <dgm:pt modelId="{42DCECAD-50C8-4798-A9B7-A6AAB4B01E0F}">
      <dgm:prSet/>
      <dgm:spPr/>
      <dgm:t>
        <a:bodyPr/>
        <a:lstStyle/>
        <a:p>
          <a:pPr rtl="0"/>
          <a:r>
            <a:rPr lang="en-US" dirty="0" smtClean="0"/>
            <a:t>Other</a:t>
          </a:r>
          <a:endParaRPr lang="en-US" dirty="0"/>
        </a:p>
      </dgm:t>
    </dgm:pt>
    <dgm:pt modelId="{1AF13518-8A43-444E-A8BD-E91DF5746E54}" type="parTrans" cxnId="{5DC53F1C-3AB9-49B5-851B-8DCD8EA74113}">
      <dgm:prSet/>
      <dgm:spPr/>
      <dgm:t>
        <a:bodyPr/>
        <a:lstStyle/>
        <a:p>
          <a:endParaRPr lang="en-US"/>
        </a:p>
      </dgm:t>
    </dgm:pt>
    <dgm:pt modelId="{F54DAEF3-E514-4B61-9CEA-7F8D34EFBE85}" type="sibTrans" cxnId="{5DC53F1C-3AB9-49B5-851B-8DCD8EA74113}">
      <dgm:prSet/>
      <dgm:spPr/>
      <dgm:t>
        <a:bodyPr/>
        <a:lstStyle/>
        <a:p>
          <a:endParaRPr lang="en-US"/>
        </a:p>
      </dgm:t>
    </dgm:pt>
    <dgm:pt modelId="{D2145B56-AC3C-4FDE-B835-28367BD6E35A}" type="pres">
      <dgm:prSet presAssocID="{F7A89F45-517B-4647-AD92-88E203D4CC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A198B7-94A7-4DE7-9BA6-6919A75D7A90}" type="pres">
      <dgm:prSet presAssocID="{413705FB-4607-41AD-BA84-5CAFE323B63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C41F4-B826-4532-840C-FEDFB4661959}" type="pres">
      <dgm:prSet presAssocID="{825F5393-A37B-4C09-814C-128C3CAFDD3E}" presName="spacer" presStyleCnt="0"/>
      <dgm:spPr/>
    </dgm:pt>
    <dgm:pt modelId="{2C1718B9-4947-4A48-82D9-4F852A44614B}" type="pres">
      <dgm:prSet presAssocID="{46A0BFBD-297E-481B-9892-B5385679A24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691A-290F-4319-8024-FB46D756818C}" type="pres">
      <dgm:prSet presAssocID="{4D71F4FA-3459-4394-B2AB-B624703DFB90}" presName="spacer" presStyleCnt="0"/>
      <dgm:spPr/>
    </dgm:pt>
    <dgm:pt modelId="{697AE036-78D1-4EBA-A9FC-652A4ECB2F82}" type="pres">
      <dgm:prSet presAssocID="{3130EB54-2724-4AF6-8020-EA5F6DDA4BA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48F26-A2A2-412F-ADE3-84C54288918D}" type="pres">
      <dgm:prSet presAssocID="{E8241724-EF3E-43C5-9E5E-AE346C09A15C}" presName="spacer" presStyleCnt="0"/>
      <dgm:spPr/>
    </dgm:pt>
    <dgm:pt modelId="{0F36FE0E-2A4F-4F62-BC06-0B3127A8A2C3}" type="pres">
      <dgm:prSet presAssocID="{41EA31D4-E97B-46F5-89EB-1B0BEEED04C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502A6-AA0B-437C-9FE0-D3C0A412EB28}" type="pres">
      <dgm:prSet presAssocID="{BC5D13D6-476B-4196-87B9-33E2E2ED786B}" presName="spacer" presStyleCnt="0"/>
      <dgm:spPr/>
    </dgm:pt>
    <dgm:pt modelId="{75286991-BD9A-4A97-BAAD-272BDE566A94}" type="pres">
      <dgm:prSet presAssocID="{A4AC74A1-6A5F-4822-83A8-525ECA12208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DC4BA-CFAE-4F36-A1FA-73CBEC49CE77}" type="pres">
      <dgm:prSet presAssocID="{546A7737-A010-4EB0-A10B-D8832AAE6DD7}" presName="spacer" presStyleCnt="0"/>
      <dgm:spPr/>
    </dgm:pt>
    <dgm:pt modelId="{FCFF5AE6-9FAD-4C8B-B420-E69E2022652B}" type="pres">
      <dgm:prSet presAssocID="{42DCECAD-50C8-4798-A9B7-A6AAB4B01E0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3933C7-44EB-454F-9DA0-BB7C8C44DD3B}" type="presOf" srcId="{413705FB-4607-41AD-BA84-5CAFE323B632}" destId="{26A198B7-94A7-4DE7-9BA6-6919A75D7A90}" srcOrd="0" destOrd="0" presId="urn:microsoft.com/office/officeart/2005/8/layout/vList2"/>
    <dgm:cxn modelId="{0EE3D820-5976-4772-B7F4-E7677CDF44A1}" type="presOf" srcId="{A4AC74A1-6A5F-4822-83A8-525ECA12208E}" destId="{75286991-BD9A-4A97-BAAD-272BDE566A94}" srcOrd="0" destOrd="0" presId="urn:microsoft.com/office/officeart/2005/8/layout/vList2"/>
    <dgm:cxn modelId="{F4A3AD1D-BA9C-449A-8D74-EBD905867BD6}" srcId="{F7A89F45-517B-4647-AD92-88E203D4CC19}" destId="{413705FB-4607-41AD-BA84-5CAFE323B632}" srcOrd="0" destOrd="0" parTransId="{8A1B8ABC-285A-451A-8E51-A48E45AF6D91}" sibTransId="{825F5393-A37B-4C09-814C-128C3CAFDD3E}"/>
    <dgm:cxn modelId="{B43BC519-C575-448A-951E-B837E49C2552}" type="presOf" srcId="{F7A89F45-517B-4647-AD92-88E203D4CC19}" destId="{D2145B56-AC3C-4FDE-B835-28367BD6E35A}" srcOrd="0" destOrd="0" presId="urn:microsoft.com/office/officeart/2005/8/layout/vList2"/>
    <dgm:cxn modelId="{2504CF1B-68FE-4C7B-B3D9-A6B37FC75FB6}" srcId="{F7A89F45-517B-4647-AD92-88E203D4CC19}" destId="{46A0BFBD-297E-481B-9892-B5385679A24F}" srcOrd="1" destOrd="0" parTransId="{1739C9E7-7874-4BA6-A62D-1095E8A30313}" sibTransId="{4D71F4FA-3459-4394-B2AB-B624703DFB90}"/>
    <dgm:cxn modelId="{645DCCD4-85CA-4EA9-A84E-95AF471E65B3}" srcId="{F7A89F45-517B-4647-AD92-88E203D4CC19}" destId="{A4AC74A1-6A5F-4822-83A8-525ECA12208E}" srcOrd="4" destOrd="0" parTransId="{9AFBD0D2-F4D7-47A8-AA61-6BC505952934}" sibTransId="{546A7737-A010-4EB0-A10B-D8832AAE6DD7}"/>
    <dgm:cxn modelId="{FAF0D8A5-7B2B-4CB9-88E8-D06E62763955}" type="presOf" srcId="{42DCECAD-50C8-4798-A9B7-A6AAB4B01E0F}" destId="{FCFF5AE6-9FAD-4C8B-B420-E69E2022652B}" srcOrd="0" destOrd="0" presId="urn:microsoft.com/office/officeart/2005/8/layout/vList2"/>
    <dgm:cxn modelId="{837CD6E9-ABAB-4A97-8F0C-0D2858C1F518}" srcId="{F7A89F45-517B-4647-AD92-88E203D4CC19}" destId="{3130EB54-2724-4AF6-8020-EA5F6DDA4BA3}" srcOrd="2" destOrd="0" parTransId="{93F9DBF8-2C6C-4E7F-B28E-F56A783DDBD5}" sibTransId="{E8241724-EF3E-43C5-9E5E-AE346C09A15C}"/>
    <dgm:cxn modelId="{588EC1D0-CE0B-4503-971A-EED574FD2192}" srcId="{F7A89F45-517B-4647-AD92-88E203D4CC19}" destId="{41EA31D4-E97B-46F5-89EB-1B0BEEED04C2}" srcOrd="3" destOrd="0" parTransId="{BBEE630E-FAE1-4794-8B21-363747F47B82}" sibTransId="{BC5D13D6-476B-4196-87B9-33E2E2ED786B}"/>
    <dgm:cxn modelId="{311D654E-4814-47B4-9601-86373AA2F921}" type="presOf" srcId="{3130EB54-2724-4AF6-8020-EA5F6DDA4BA3}" destId="{697AE036-78D1-4EBA-A9FC-652A4ECB2F82}" srcOrd="0" destOrd="0" presId="urn:microsoft.com/office/officeart/2005/8/layout/vList2"/>
    <dgm:cxn modelId="{5DC53F1C-3AB9-49B5-851B-8DCD8EA74113}" srcId="{F7A89F45-517B-4647-AD92-88E203D4CC19}" destId="{42DCECAD-50C8-4798-A9B7-A6AAB4B01E0F}" srcOrd="5" destOrd="0" parTransId="{1AF13518-8A43-444E-A8BD-E91DF5746E54}" sibTransId="{F54DAEF3-E514-4B61-9CEA-7F8D34EFBE85}"/>
    <dgm:cxn modelId="{5F5FFE99-E91C-4104-AFAE-FE256FFDDCAD}" type="presOf" srcId="{46A0BFBD-297E-481B-9892-B5385679A24F}" destId="{2C1718B9-4947-4A48-82D9-4F852A44614B}" srcOrd="0" destOrd="0" presId="urn:microsoft.com/office/officeart/2005/8/layout/vList2"/>
    <dgm:cxn modelId="{933C9AD3-9A2B-48EF-BDB7-0DE5D2475CBD}" type="presOf" srcId="{41EA31D4-E97B-46F5-89EB-1B0BEEED04C2}" destId="{0F36FE0E-2A4F-4F62-BC06-0B3127A8A2C3}" srcOrd="0" destOrd="0" presId="urn:microsoft.com/office/officeart/2005/8/layout/vList2"/>
    <dgm:cxn modelId="{DA2E6DD2-04B9-48A4-A018-FFEF21FB0878}" type="presParOf" srcId="{D2145B56-AC3C-4FDE-B835-28367BD6E35A}" destId="{26A198B7-94A7-4DE7-9BA6-6919A75D7A90}" srcOrd="0" destOrd="0" presId="urn:microsoft.com/office/officeart/2005/8/layout/vList2"/>
    <dgm:cxn modelId="{A6E09C0A-7492-4614-9782-29893535638D}" type="presParOf" srcId="{D2145B56-AC3C-4FDE-B835-28367BD6E35A}" destId="{1BCC41F4-B826-4532-840C-FEDFB4661959}" srcOrd="1" destOrd="0" presId="urn:microsoft.com/office/officeart/2005/8/layout/vList2"/>
    <dgm:cxn modelId="{A0019F5C-76A9-48AD-BA73-EC0C0C96A7BB}" type="presParOf" srcId="{D2145B56-AC3C-4FDE-B835-28367BD6E35A}" destId="{2C1718B9-4947-4A48-82D9-4F852A44614B}" srcOrd="2" destOrd="0" presId="urn:microsoft.com/office/officeart/2005/8/layout/vList2"/>
    <dgm:cxn modelId="{41393D9D-7167-4A74-888A-2FCF98F60C17}" type="presParOf" srcId="{D2145B56-AC3C-4FDE-B835-28367BD6E35A}" destId="{82F4691A-290F-4319-8024-FB46D756818C}" srcOrd="3" destOrd="0" presId="urn:microsoft.com/office/officeart/2005/8/layout/vList2"/>
    <dgm:cxn modelId="{30E5135C-B071-4D0C-9B47-18F93491C815}" type="presParOf" srcId="{D2145B56-AC3C-4FDE-B835-28367BD6E35A}" destId="{697AE036-78D1-4EBA-A9FC-652A4ECB2F82}" srcOrd="4" destOrd="0" presId="urn:microsoft.com/office/officeart/2005/8/layout/vList2"/>
    <dgm:cxn modelId="{D0E79A4E-AD31-491B-B067-7B47F53DF4D5}" type="presParOf" srcId="{D2145B56-AC3C-4FDE-B835-28367BD6E35A}" destId="{30A48F26-A2A2-412F-ADE3-84C54288918D}" srcOrd="5" destOrd="0" presId="urn:microsoft.com/office/officeart/2005/8/layout/vList2"/>
    <dgm:cxn modelId="{375C5D52-2563-4005-B703-CA8A56BBA5FF}" type="presParOf" srcId="{D2145B56-AC3C-4FDE-B835-28367BD6E35A}" destId="{0F36FE0E-2A4F-4F62-BC06-0B3127A8A2C3}" srcOrd="6" destOrd="0" presId="urn:microsoft.com/office/officeart/2005/8/layout/vList2"/>
    <dgm:cxn modelId="{08B11950-D57A-4632-80F3-E880150A1746}" type="presParOf" srcId="{D2145B56-AC3C-4FDE-B835-28367BD6E35A}" destId="{4FB502A6-AA0B-437C-9FE0-D3C0A412EB28}" srcOrd="7" destOrd="0" presId="urn:microsoft.com/office/officeart/2005/8/layout/vList2"/>
    <dgm:cxn modelId="{B1ED30D9-7B6A-44D8-835F-F77CCD196BF1}" type="presParOf" srcId="{D2145B56-AC3C-4FDE-B835-28367BD6E35A}" destId="{75286991-BD9A-4A97-BAAD-272BDE566A94}" srcOrd="8" destOrd="0" presId="urn:microsoft.com/office/officeart/2005/8/layout/vList2"/>
    <dgm:cxn modelId="{817D366A-6F7D-4D49-9514-E34824D43E1A}" type="presParOf" srcId="{D2145B56-AC3C-4FDE-B835-28367BD6E35A}" destId="{FF2DC4BA-CFAE-4F36-A1FA-73CBEC49CE77}" srcOrd="9" destOrd="0" presId="urn:microsoft.com/office/officeart/2005/8/layout/vList2"/>
    <dgm:cxn modelId="{F0AE7A8C-A60C-4774-BAF8-825F8478A5A7}" type="presParOf" srcId="{D2145B56-AC3C-4FDE-B835-28367BD6E35A}" destId="{FCFF5AE6-9FAD-4C8B-B420-E69E202265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B326A-E3B4-400D-A0EB-95B01F5721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BBB6A-08A8-4673-8D17-90EF03DA5CB5}">
      <dgm:prSet/>
      <dgm:spPr/>
      <dgm:t>
        <a:bodyPr/>
        <a:lstStyle/>
        <a:p>
          <a:pPr rtl="0"/>
          <a:r>
            <a:rPr lang="en-US" dirty="0" smtClean="0">
              <a:latin typeface="Baskerville Old Face" pitchFamily="18" charset="0"/>
            </a:rPr>
            <a:t>Skills acquired during any activity (employment, projects, volunteer, sports) that can be applied at a later stage or in other situations</a:t>
          </a:r>
          <a:endParaRPr lang="en-US" dirty="0">
            <a:latin typeface="Baskerville Old Face" pitchFamily="18" charset="0"/>
          </a:endParaRPr>
        </a:p>
      </dgm:t>
    </dgm:pt>
    <dgm:pt modelId="{1BD1D5B1-4094-4D67-A442-474BEEE595FD}" type="parTrans" cxnId="{1179E1BF-E053-418A-9006-403F705D19A1}">
      <dgm:prSet/>
      <dgm:spPr/>
      <dgm:t>
        <a:bodyPr/>
        <a:lstStyle/>
        <a:p>
          <a:endParaRPr lang="en-US"/>
        </a:p>
      </dgm:t>
    </dgm:pt>
    <dgm:pt modelId="{E744375C-4DAA-4387-8656-DEE42260B294}" type="sibTrans" cxnId="{1179E1BF-E053-418A-9006-403F705D19A1}">
      <dgm:prSet/>
      <dgm:spPr/>
      <dgm:t>
        <a:bodyPr/>
        <a:lstStyle/>
        <a:p>
          <a:endParaRPr lang="en-US"/>
        </a:p>
      </dgm:t>
    </dgm:pt>
    <dgm:pt modelId="{A169ED83-5451-4662-8E06-9F66845D5DC7}">
      <dgm:prSet custT="1"/>
      <dgm:spPr/>
      <dgm:t>
        <a:bodyPr/>
        <a:lstStyle/>
        <a:p>
          <a:pPr rtl="0"/>
          <a:r>
            <a:rPr lang="en-US" sz="2000" b="1" dirty="0" smtClean="0">
              <a:latin typeface="Baskerville Old Face" pitchFamily="18" charset="0"/>
            </a:rPr>
            <a:t>Transferable Skills Sets:</a:t>
          </a:r>
          <a:endParaRPr lang="en-US" sz="2000" dirty="0">
            <a:latin typeface="Baskerville Old Face" pitchFamily="18" charset="0"/>
          </a:endParaRPr>
        </a:p>
      </dgm:t>
    </dgm:pt>
    <dgm:pt modelId="{4549F5CD-E026-4665-B909-726015658CD6}" type="parTrans" cxnId="{DAF27416-7E5E-4EB4-922C-E8F5FC2C20FD}">
      <dgm:prSet/>
      <dgm:spPr/>
      <dgm:t>
        <a:bodyPr/>
        <a:lstStyle/>
        <a:p>
          <a:endParaRPr lang="en-US"/>
        </a:p>
      </dgm:t>
    </dgm:pt>
    <dgm:pt modelId="{F81EA4FE-2056-42E0-88DA-FB6913F696BA}" type="sibTrans" cxnId="{DAF27416-7E5E-4EB4-922C-E8F5FC2C20FD}">
      <dgm:prSet/>
      <dgm:spPr/>
      <dgm:t>
        <a:bodyPr/>
        <a:lstStyle/>
        <a:p>
          <a:endParaRPr lang="en-US"/>
        </a:p>
      </dgm:t>
    </dgm:pt>
    <dgm:pt modelId="{FB3254AE-679D-4A22-8ADE-59D0DA36D967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Dependability/Reliability	Communication Skills</a:t>
          </a:r>
          <a:endParaRPr lang="en-US" sz="2000" dirty="0">
            <a:latin typeface="Baskerville Old Face" pitchFamily="18" charset="0"/>
          </a:endParaRPr>
        </a:p>
      </dgm:t>
    </dgm:pt>
    <dgm:pt modelId="{A76BD2BC-B044-4014-9228-1CFDF95EC6A8}" type="parTrans" cxnId="{6F9EEDAC-5E20-443C-8EF2-F1599F6C2762}">
      <dgm:prSet/>
      <dgm:spPr/>
      <dgm:t>
        <a:bodyPr/>
        <a:lstStyle/>
        <a:p>
          <a:endParaRPr lang="en-US"/>
        </a:p>
      </dgm:t>
    </dgm:pt>
    <dgm:pt modelId="{25417760-B8D7-4C60-9108-105BE4073ED2}" type="sibTrans" cxnId="{6F9EEDAC-5E20-443C-8EF2-F1599F6C2762}">
      <dgm:prSet/>
      <dgm:spPr/>
      <dgm:t>
        <a:bodyPr/>
        <a:lstStyle/>
        <a:p>
          <a:endParaRPr lang="en-US"/>
        </a:p>
      </dgm:t>
    </dgm:pt>
    <dgm:pt modelId="{40D9737A-7199-48F5-9855-4F4DF075E487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Problem Solving Ability		Analytical Ability</a:t>
          </a:r>
          <a:endParaRPr lang="en-US" sz="2000" dirty="0">
            <a:latin typeface="Baskerville Old Face" pitchFamily="18" charset="0"/>
          </a:endParaRPr>
        </a:p>
      </dgm:t>
    </dgm:pt>
    <dgm:pt modelId="{32B274E9-E229-4749-9A5E-39BE6A17F110}" type="parTrans" cxnId="{431741BC-EB67-418A-970C-52455CAAF6E9}">
      <dgm:prSet/>
      <dgm:spPr/>
      <dgm:t>
        <a:bodyPr/>
        <a:lstStyle/>
        <a:p>
          <a:endParaRPr lang="en-US"/>
        </a:p>
      </dgm:t>
    </dgm:pt>
    <dgm:pt modelId="{76AAE702-3FF7-4550-8344-177C692F8506}" type="sibTrans" cxnId="{431741BC-EB67-418A-970C-52455CAAF6E9}">
      <dgm:prSet/>
      <dgm:spPr/>
      <dgm:t>
        <a:bodyPr/>
        <a:lstStyle/>
        <a:p>
          <a:endParaRPr lang="en-US"/>
        </a:p>
      </dgm:t>
    </dgm:pt>
    <dgm:pt modelId="{CEA95D3A-530F-4B3D-A1D9-FB09D67E5AA5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Flexibility/Adaptability		Initiative</a:t>
          </a:r>
          <a:endParaRPr lang="en-US" sz="2000" dirty="0">
            <a:latin typeface="Baskerville Old Face" pitchFamily="18" charset="0"/>
          </a:endParaRPr>
        </a:p>
      </dgm:t>
    </dgm:pt>
    <dgm:pt modelId="{8A894A0B-835B-4705-A8A2-D5EEAE0A0E41}" type="parTrans" cxnId="{B6191915-5963-4D61-B730-7F57906F8692}">
      <dgm:prSet/>
      <dgm:spPr/>
      <dgm:t>
        <a:bodyPr/>
        <a:lstStyle/>
        <a:p>
          <a:endParaRPr lang="en-US"/>
        </a:p>
      </dgm:t>
    </dgm:pt>
    <dgm:pt modelId="{D05E9DAA-2FA1-4791-8D4C-DAC24E73F105}" type="sibTrans" cxnId="{B6191915-5963-4D61-B730-7F57906F8692}">
      <dgm:prSet/>
      <dgm:spPr/>
      <dgm:t>
        <a:bodyPr/>
        <a:lstStyle/>
        <a:p>
          <a:endParaRPr lang="en-US"/>
        </a:p>
      </dgm:t>
    </dgm:pt>
    <dgm:pt modelId="{C749F00E-6405-4278-9582-359A1AD406CF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Coping with Pressure/Deadlines	Research Skills	</a:t>
          </a:r>
          <a:endParaRPr lang="en-US" sz="2000" dirty="0">
            <a:latin typeface="Baskerville Old Face" pitchFamily="18" charset="0"/>
          </a:endParaRPr>
        </a:p>
      </dgm:t>
    </dgm:pt>
    <dgm:pt modelId="{2572B0D0-E5B8-4CF8-9F7C-18D8AD296CC9}" type="parTrans" cxnId="{409F3726-58C3-4886-87B7-E530FF43CD26}">
      <dgm:prSet/>
      <dgm:spPr/>
      <dgm:t>
        <a:bodyPr/>
        <a:lstStyle/>
        <a:p>
          <a:endParaRPr lang="en-US"/>
        </a:p>
      </dgm:t>
    </dgm:pt>
    <dgm:pt modelId="{23A19074-DC4B-4CCC-8CEC-EF385F67B1B3}" type="sibTrans" cxnId="{409F3726-58C3-4886-87B7-E530FF43CD26}">
      <dgm:prSet/>
      <dgm:spPr/>
      <dgm:t>
        <a:bodyPr/>
        <a:lstStyle/>
        <a:p>
          <a:endParaRPr lang="en-US"/>
        </a:p>
      </dgm:t>
    </dgm:pt>
    <dgm:pt modelId="{36E6BBC0-646D-4DBE-8EE2-74A3A54BE125}">
      <dgm:prSet custT="1"/>
      <dgm:spPr/>
      <dgm:t>
        <a:bodyPr/>
        <a:lstStyle/>
        <a:p>
          <a:pPr rtl="0"/>
          <a:r>
            <a:rPr lang="en-US" sz="2000" b="1" dirty="0" smtClean="0">
              <a:latin typeface="Baskerville Old Face" pitchFamily="18" charset="0"/>
            </a:rPr>
            <a:t>Transferable Skills:</a:t>
          </a:r>
          <a:endParaRPr lang="en-US" sz="2000" dirty="0">
            <a:latin typeface="Baskerville Old Face" pitchFamily="18" charset="0"/>
          </a:endParaRPr>
        </a:p>
      </dgm:t>
    </dgm:pt>
    <dgm:pt modelId="{693E3663-B653-4F32-8E0A-8C70405E4198}" type="parTrans" cxnId="{AD75CFEB-0013-4601-AEDB-D9AF30D13E11}">
      <dgm:prSet/>
      <dgm:spPr/>
      <dgm:t>
        <a:bodyPr/>
        <a:lstStyle/>
        <a:p>
          <a:endParaRPr lang="en-US"/>
        </a:p>
      </dgm:t>
    </dgm:pt>
    <dgm:pt modelId="{DA0C3E3A-9651-484D-9C1D-41287026EED1}" type="sibTrans" cxnId="{AD75CFEB-0013-4601-AEDB-D9AF30D13E11}">
      <dgm:prSet/>
      <dgm:spPr/>
      <dgm:t>
        <a:bodyPr/>
        <a:lstStyle/>
        <a:p>
          <a:endParaRPr lang="en-US"/>
        </a:p>
      </dgm:t>
    </dgm:pt>
    <dgm:pt modelId="{63E98D53-AF13-4B1F-8B65-BB431154BC0E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Project management		Leading change		</a:t>
          </a:r>
          <a:endParaRPr lang="en-US" sz="2000" dirty="0">
            <a:latin typeface="Baskerville Old Face" pitchFamily="18" charset="0"/>
          </a:endParaRPr>
        </a:p>
      </dgm:t>
    </dgm:pt>
    <dgm:pt modelId="{3D2C3BD4-48CA-49B1-8026-824AB0C343BB}" type="sibTrans" cxnId="{9E80F4FA-BDB1-4D4F-B78A-607E3A5E6F46}">
      <dgm:prSet/>
      <dgm:spPr/>
      <dgm:t>
        <a:bodyPr/>
        <a:lstStyle/>
        <a:p>
          <a:endParaRPr lang="en-US"/>
        </a:p>
      </dgm:t>
    </dgm:pt>
    <dgm:pt modelId="{8537B8AB-1A19-4E5C-98E2-C30E4E4F3F90}" type="parTrans" cxnId="{9E80F4FA-BDB1-4D4F-B78A-607E3A5E6F46}">
      <dgm:prSet/>
      <dgm:spPr/>
      <dgm:t>
        <a:bodyPr/>
        <a:lstStyle/>
        <a:p>
          <a:endParaRPr lang="en-US"/>
        </a:p>
      </dgm:t>
    </dgm:pt>
    <dgm:pt modelId="{82A20AF6-383B-4991-A7CD-0D531901EA7A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Preparing business plans	Delegating tasks		</a:t>
          </a:r>
          <a:endParaRPr lang="en-US" sz="2000" dirty="0">
            <a:latin typeface="Baskerville Old Face" pitchFamily="18" charset="0"/>
          </a:endParaRPr>
        </a:p>
      </dgm:t>
    </dgm:pt>
    <dgm:pt modelId="{5F95D902-C145-41C5-981B-DCBE8878DB36}" type="sibTrans" cxnId="{F9DB731C-0D58-47E2-B51F-10566FEBB24F}">
      <dgm:prSet/>
      <dgm:spPr/>
      <dgm:t>
        <a:bodyPr/>
        <a:lstStyle/>
        <a:p>
          <a:endParaRPr lang="en-US"/>
        </a:p>
      </dgm:t>
    </dgm:pt>
    <dgm:pt modelId="{ACC7D6ED-0B7A-4AEE-AAF5-56825B930982}" type="parTrans" cxnId="{F9DB731C-0D58-47E2-B51F-10566FEBB24F}">
      <dgm:prSet/>
      <dgm:spPr/>
      <dgm:t>
        <a:bodyPr/>
        <a:lstStyle/>
        <a:p>
          <a:endParaRPr lang="en-US"/>
        </a:p>
      </dgm:t>
    </dgm:pt>
    <dgm:pt modelId="{CD6AE209-0819-4A2B-AC8A-7BA703DA6FE7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Web design			Finance management</a:t>
          </a:r>
          <a:endParaRPr lang="en-US" sz="2000" dirty="0">
            <a:latin typeface="Baskerville Old Face" pitchFamily="18" charset="0"/>
          </a:endParaRPr>
        </a:p>
      </dgm:t>
    </dgm:pt>
    <dgm:pt modelId="{3EFB90E3-B3D4-42F0-B16C-40F5200C68A1}" type="sibTrans" cxnId="{5952B826-16B7-405D-95E0-FD0456ACB9CA}">
      <dgm:prSet/>
      <dgm:spPr/>
      <dgm:t>
        <a:bodyPr/>
        <a:lstStyle/>
        <a:p>
          <a:endParaRPr lang="en-US"/>
        </a:p>
      </dgm:t>
    </dgm:pt>
    <dgm:pt modelId="{926C7256-5B37-4662-B326-837A94FA1A61}" type="parTrans" cxnId="{5952B826-16B7-405D-95E0-FD0456ACB9CA}">
      <dgm:prSet/>
      <dgm:spPr/>
      <dgm:t>
        <a:bodyPr/>
        <a:lstStyle/>
        <a:p>
          <a:endParaRPr lang="en-US"/>
        </a:p>
      </dgm:t>
    </dgm:pt>
    <dgm:pt modelId="{E4B3DB32-D77B-4203-B8A8-43D2B2CD992D}">
      <dgm:prSet custT="1"/>
      <dgm:spPr/>
      <dgm:t>
        <a:bodyPr/>
        <a:lstStyle/>
        <a:p>
          <a:pPr rtl="0"/>
          <a:r>
            <a:rPr lang="en-US" sz="2000" dirty="0" smtClean="0">
              <a:latin typeface="Baskerville Old Face" pitchFamily="18" charset="0"/>
            </a:rPr>
            <a:t>Technology			Spread sheets</a:t>
          </a:r>
          <a:endParaRPr lang="en-US" sz="2000" dirty="0">
            <a:latin typeface="Baskerville Old Face" pitchFamily="18" charset="0"/>
          </a:endParaRPr>
        </a:p>
      </dgm:t>
    </dgm:pt>
    <dgm:pt modelId="{3851948A-0321-45E1-AC2D-6AAEFEAB2D54}" type="sibTrans" cxnId="{74EC9CAE-4AB3-48E6-970D-D7FFD97EFCD1}">
      <dgm:prSet/>
      <dgm:spPr/>
      <dgm:t>
        <a:bodyPr/>
        <a:lstStyle/>
        <a:p>
          <a:endParaRPr lang="en-US"/>
        </a:p>
      </dgm:t>
    </dgm:pt>
    <dgm:pt modelId="{99BCB8E0-EBD1-4DF5-99C9-848FDA53ABAC}" type="parTrans" cxnId="{74EC9CAE-4AB3-48E6-970D-D7FFD97EFCD1}">
      <dgm:prSet/>
      <dgm:spPr/>
      <dgm:t>
        <a:bodyPr/>
        <a:lstStyle/>
        <a:p>
          <a:endParaRPr lang="en-US"/>
        </a:p>
      </dgm:t>
    </dgm:pt>
    <dgm:pt modelId="{8AABF1C9-6FE4-44D6-98C8-CF2811B2112D}" type="pres">
      <dgm:prSet presAssocID="{13CB326A-E3B4-400D-A0EB-95B01F5721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02B6EEF-EA72-46BF-B7DF-F7D5B9C262D7}" type="pres">
      <dgm:prSet presAssocID="{20BBBB6A-08A8-4673-8D17-90EF03DA5CB5}" presName="root" presStyleCnt="0"/>
      <dgm:spPr/>
    </dgm:pt>
    <dgm:pt modelId="{88F0658F-0CF2-4A3E-96D1-081B19394E2D}" type="pres">
      <dgm:prSet presAssocID="{20BBBB6A-08A8-4673-8D17-90EF03DA5CB5}" presName="rootComposite" presStyleCnt="0"/>
      <dgm:spPr/>
    </dgm:pt>
    <dgm:pt modelId="{2E9ED4DE-F481-4D1C-B781-93E89CA9F8D0}" type="pres">
      <dgm:prSet presAssocID="{20BBBB6A-08A8-4673-8D17-90EF03DA5CB5}" presName="rootText" presStyleLbl="node1" presStyleIdx="0" presStyleCnt="1" custScaleX="245242" custScaleY="62238"/>
      <dgm:spPr/>
      <dgm:t>
        <a:bodyPr/>
        <a:lstStyle/>
        <a:p>
          <a:endParaRPr lang="en-US"/>
        </a:p>
      </dgm:t>
    </dgm:pt>
    <dgm:pt modelId="{53F1E097-EC8B-42FE-A6B9-CFBC3095E7E1}" type="pres">
      <dgm:prSet presAssocID="{20BBBB6A-08A8-4673-8D17-90EF03DA5CB5}" presName="rootConnector" presStyleLbl="node1" presStyleIdx="0" presStyleCnt="1"/>
      <dgm:spPr/>
      <dgm:t>
        <a:bodyPr/>
        <a:lstStyle/>
        <a:p>
          <a:endParaRPr lang="en-US"/>
        </a:p>
      </dgm:t>
    </dgm:pt>
    <dgm:pt modelId="{0F09B246-27FE-474C-8EA2-F4112C7E627B}" type="pres">
      <dgm:prSet presAssocID="{20BBBB6A-08A8-4673-8D17-90EF03DA5CB5}" presName="childShape" presStyleCnt="0"/>
      <dgm:spPr/>
    </dgm:pt>
    <dgm:pt modelId="{BE52A36A-6FFA-423E-82A9-AB1D8B58BD5F}" type="pres">
      <dgm:prSet presAssocID="{4549F5CD-E026-4665-B909-726015658CD6}" presName="Name13" presStyleLbl="parChTrans1D2" presStyleIdx="0" presStyleCnt="2"/>
      <dgm:spPr/>
      <dgm:t>
        <a:bodyPr/>
        <a:lstStyle/>
        <a:p>
          <a:endParaRPr lang="en-US"/>
        </a:p>
      </dgm:t>
    </dgm:pt>
    <dgm:pt modelId="{CE13C689-6A44-4A5C-9AB3-614C562444C5}" type="pres">
      <dgm:prSet presAssocID="{A169ED83-5451-4662-8E06-9F66845D5DC7}" presName="childText" presStyleLbl="bgAcc1" presStyleIdx="0" presStyleCnt="2" custScaleX="250090" custLinFactNeighborX="80" custLinFactNeighborY="-9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AA1D8-1AA8-4101-ABBE-DE00D711B61E}" type="pres">
      <dgm:prSet presAssocID="{693E3663-B653-4F32-8E0A-8C70405E419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EA3D32BD-D748-4400-AF61-FA2395BA8A34}" type="pres">
      <dgm:prSet presAssocID="{36E6BBC0-646D-4DBE-8EE2-74A3A54BE125}" presName="childText" presStyleLbl="bgAcc1" presStyleIdx="1" presStyleCnt="2" custScaleX="253423" custScaleY="102250" custLinFactNeighborX="-2785" custLinFactNeighborY="-10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741BC-EB67-418A-970C-52455CAAF6E9}" srcId="{A169ED83-5451-4662-8E06-9F66845D5DC7}" destId="{40D9737A-7199-48F5-9855-4F4DF075E487}" srcOrd="1" destOrd="0" parTransId="{32B274E9-E229-4749-9A5E-39BE6A17F110}" sibTransId="{76AAE702-3FF7-4550-8344-177C692F8506}"/>
    <dgm:cxn modelId="{6F9EEDAC-5E20-443C-8EF2-F1599F6C2762}" srcId="{A169ED83-5451-4662-8E06-9F66845D5DC7}" destId="{FB3254AE-679D-4A22-8ADE-59D0DA36D967}" srcOrd="0" destOrd="0" parTransId="{A76BD2BC-B044-4014-9228-1CFDF95EC6A8}" sibTransId="{25417760-B8D7-4C60-9108-105BE4073ED2}"/>
    <dgm:cxn modelId="{D15A2562-0747-4CB4-BF85-EA27605D0C9A}" type="presOf" srcId="{20BBBB6A-08A8-4673-8D17-90EF03DA5CB5}" destId="{2E9ED4DE-F481-4D1C-B781-93E89CA9F8D0}" srcOrd="0" destOrd="0" presId="urn:microsoft.com/office/officeart/2005/8/layout/hierarchy3"/>
    <dgm:cxn modelId="{6D0EBCF9-9298-4FBA-AE83-5C8640C2A917}" type="presOf" srcId="{693E3663-B653-4F32-8E0A-8C70405E4198}" destId="{94BAA1D8-1AA8-4101-ABBE-DE00D711B61E}" srcOrd="0" destOrd="0" presId="urn:microsoft.com/office/officeart/2005/8/layout/hierarchy3"/>
    <dgm:cxn modelId="{1179E1BF-E053-418A-9006-403F705D19A1}" srcId="{13CB326A-E3B4-400D-A0EB-95B01F57219E}" destId="{20BBBB6A-08A8-4673-8D17-90EF03DA5CB5}" srcOrd="0" destOrd="0" parTransId="{1BD1D5B1-4094-4D67-A442-474BEEE595FD}" sibTransId="{E744375C-4DAA-4387-8656-DEE42260B294}"/>
    <dgm:cxn modelId="{DAF27416-7E5E-4EB4-922C-E8F5FC2C20FD}" srcId="{20BBBB6A-08A8-4673-8D17-90EF03DA5CB5}" destId="{A169ED83-5451-4662-8E06-9F66845D5DC7}" srcOrd="0" destOrd="0" parTransId="{4549F5CD-E026-4665-B909-726015658CD6}" sibTransId="{F81EA4FE-2056-42E0-88DA-FB6913F696BA}"/>
    <dgm:cxn modelId="{952F19F2-10EA-4420-ACEB-997537F5E870}" type="presOf" srcId="{CD6AE209-0819-4A2B-AC8A-7BA703DA6FE7}" destId="{EA3D32BD-D748-4400-AF61-FA2395BA8A34}" srcOrd="0" destOrd="2" presId="urn:microsoft.com/office/officeart/2005/8/layout/hierarchy3"/>
    <dgm:cxn modelId="{AF1888CD-5A58-415C-B097-0E066CB36E0D}" type="presOf" srcId="{FB3254AE-679D-4A22-8ADE-59D0DA36D967}" destId="{CE13C689-6A44-4A5C-9AB3-614C562444C5}" srcOrd="0" destOrd="1" presId="urn:microsoft.com/office/officeart/2005/8/layout/hierarchy3"/>
    <dgm:cxn modelId="{B9280B91-D21C-43E0-9948-9A3EB4673E53}" type="presOf" srcId="{CEA95D3A-530F-4B3D-A1D9-FB09D67E5AA5}" destId="{CE13C689-6A44-4A5C-9AB3-614C562444C5}" srcOrd="0" destOrd="3" presId="urn:microsoft.com/office/officeart/2005/8/layout/hierarchy3"/>
    <dgm:cxn modelId="{74EC9CAE-4AB3-48E6-970D-D7FFD97EFCD1}" srcId="{36E6BBC0-646D-4DBE-8EE2-74A3A54BE125}" destId="{E4B3DB32-D77B-4203-B8A8-43D2B2CD992D}" srcOrd="0" destOrd="0" parTransId="{99BCB8E0-EBD1-4DF5-99C9-848FDA53ABAC}" sibTransId="{3851948A-0321-45E1-AC2D-6AAEFEAB2D54}"/>
    <dgm:cxn modelId="{409F3726-58C3-4886-87B7-E530FF43CD26}" srcId="{A169ED83-5451-4662-8E06-9F66845D5DC7}" destId="{C749F00E-6405-4278-9582-359A1AD406CF}" srcOrd="3" destOrd="0" parTransId="{2572B0D0-E5B8-4CF8-9F7C-18D8AD296CC9}" sibTransId="{23A19074-DC4B-4CCC-8CEC-EF385F67B1B3}"/>
    <dgm:cxn modelId="{F9DB731C-0D58-47E2-B51F-10566FEBB24F}" srcId="{36E6BBC0-646D-4DBE-8EE2-74A3A54BE125}" destId="{82A20AF6-383B-4991-A7CD-0D531901EA7A}" srcOrd="2" destOrd="0" parTransId="{ACC7D6ED-0B7A-4AEE-AAF5-56825B930982}" sibTransId="{5F95D902-C145-41C5-981B-DCBE8878DB36}"/>
    <dgm:cxn modelId="{67BA51D7-5426-4754-A869-85D604CA9572}" type="presOf" srcId="{20BBBB6A-08A8-4673-8D17-90EF03DA5CB5}" destId="{53F1E097-EC8B-42FE-A6B9-CFBC3095E7E1}" srcOrd="1" destOrd="0" presId="urn:microsoft.com/office/officeart/2005/8/layout/hierarchy3"/>
    <dgm:cxn modelId="{5952B826-16B7-405D-95E0-FD0456ACB9CA}" srcId="{36E6BBC0-646D-4DBE-8EE2-74A3A54BE125}" destId="{CD6AE209-0819-4A2B-AC8A-7BA703DA6FE7}" srcOrd="1" destOrd="0" parTransId="{926C7256-5B37-4662-B326-837A94FA1A61}" sibTransId="{3EFB90E3-B3D4-42F0-B16C-40F5200C68A1}"/>
    <dgm:cxn modelId="{C627472B-EE42-4BD0-A084-CE6718F266A7}" type="presOf" srcId="{63E98D53-AF13-4B1F-8B65-BB431154BC0E}" destId="{EA3D32BD-D748-4400-AF61-FA2395BA8A34}" srcOrd="0" destOrd="4" presId="urn:microsoft.com/office/officeart/2005/8/layout/hierarchy3"/>
    <dgm:cxn modelId="{930386A3-30E2-4E0D-A72A-5A529728BA30}" type="presOf" srcId="{82A20AF6-383B-4991-A7CD-0D531901EA7A}" destId="{EA3D32BD-D748-4400-AF61-FA2395BA8A34}" srcOrd="0" destOrd="3" presId="urn:microsoft.com/office/officeart/2005/8/layout/hierarchy3"/>
    <dgm:cxn modelId="{F9094C42-25C8-4E63-AB55-9FF5404B7781}" type="presOf" srcId="{13CB326A-E3B4-400D-A0EB-95B01F57219E}" destId="{8AABF1C9-6FE4-44D6-98C8-CF2811B2112D}" srcOrd="0" destOrd="0" presId="urn:microsoft.com/office/officeart/2005/8/layout/hierarchy3"/>
    <dgm:cxn modelId="{AF510AAD-15F8-4F6B-9F11-EEF95DD3EAA1}" type="presOf" srcId="{40D9737A-7199-48F5-9855-4F4DF075E487}" destId="{CE13C689-6A44-4A5C-9AB3-614C562444C5}" srcOrd="0" destOrd="2" presId="urn:microsoft.com/office/officeart/2005/8/layout/hierarchy3"/>
    <dgm:cxn modelId="{AD75CFEB-0013-4601-AEDB-D9AF30D13E11}" srcId="{20BBBB6A-08A8-4673-8D17-90EF03DA5CB5}" destId="{36E6BBC0-646D-4DBE-8EE2-74A3A54BE125}" srcOrd="1" destOrd="0" parTransId="{693E3663-B653-4F32-8E0A-8C70405E4198}" sibTransId="{DA0C3E3A-9651-484D-9C1D-41287026EED1}"/>
    <dgm:cxn modelId="{32E8E4FE-0CE7-4E0D-B8C5-AEC340D08005}" type="presOf" srcId="{C749F00E-6405-4278-9582-359A1AD406CF}" destId="{CE13C689-6A44-4A5C-9AB3-614C562444C5}" srcOrd="0" destOrd="4" presId="urn:microsoft.com/office/officeart/2005/8/layout/hierarchy3"/>
    <dgm:cxn modelId="{9BBA12AE-B70E-44B4-8B1C-304410500A77}" type="presOf" srcId="{36E6BBC0-646D-4DBE-8EE2-74A3A54BE125}" destId="{EA3D32BD-D748-4400-AF61-FA2395BA8A34}" srcOrd="0" destOrd="0" presId="urn:microsoft.com/office/officeart/2005/8/layout/hierarchy3"/>
    <dgm:cxn modelId="{A0074A39-BEF1-4A99-9511-B5AF97F03AB9}" type="presOf" srcId="{4549F5CD-E026-4665-B909-726015658CD6}" destId="{BE52A36A-6FFA-423E-82A9-AB1D8B58BD5F}" srcOrd="0" destOrd="0" presId="urn:microsoft.com/office/officeart/2005/8/layout/hierarchy3"/>
    <dgm:cxn modelId="{DB89564C-CBB7-43A1-888B-CA2FD3EFF946}" type="presOf" srcId="{E4B3DB32-D77B-4203-B8A8-43D2B2CD992D}" destId="{EA3D32BD-D748-4400-AF61-FA2395BA8A34}" srcOrd="0" destOrd="1" presId="urn:microsoft.com/office/officeart/2005/8/layout/hierarchy3"/>
    <dgm:cxn modelId="{72450EE1-2BC1-43E6-8A9D-0B329E8504E6}" type="presOf" srcId="{A169ED83-5451-4662-8E06-9F66845D5DC7}" destId="{CE13C689-6A44-4A5C-9AB3-614C562444C5}" srcOrd="0" destOrd="0" presId="urn:microsoft.com/office/officeart/2005/8/layout/hierarchy3"/>
    <dgm:cxn modelId="{B6191915-5963-4D61-B730-7F57906F8692}" srcId="{A169ED83-5451-4662-8E06-9F66845D5DC7}" destId="{CEA95D3A-530F-4B3D-A1D9-FB09D67E5AA5}" srcOrd="2" destOrd="0" parTransId="{8A894A0B-835B-4705-A8A2-D5EEAE0A0E41}" sibTransId="{D05E9DAA-2FA1-4791-8D4C-DAC24E73F105}"/>
    <dgm:cxn modelId="{9E80F4FA-BDB1-4D4F-B78A-607E3A5E6F46}" srcId="{36E6BBC0-646D-4DBE-8EE2-74A3A54BE125}" destId="{63E98D53-AF13-4B1F-8B65-BB431154BC0E}" srcOrd="3" destOrd="0" parTransId="{8537B8AB-1A19-4E5C-98E2-C30E4E4F3F90}" sibTransId="{3D2C3BD4-48CA-49B1-8026-824AB0C343BB}"/>
    <dgm:cxn modelId="{48A9F993-C01B-4325-92B9-AE282FF516D0}" type="presParOf" srcId="{8AABF1C9-6FE4-44D6-98C8-CF2811B2112D}" destId="{002B6EEF-EA72-46BF-B7DF-F7D5B9C262D7}" srcOrd="0" destOrd="0" presId="urn:microsoft.com/office/officeart/2005/8/layout/hierarchy3"/>
    <dgm:cxn modelId="{CD0A2828-4831-4C58-9276-6457EC6DEBB4}" type="presParOf" srcId="{002B6EEF-EA72-46BF-B7DF-F7D5B9C262D7}" destId="{88F0658F-0CF2-4A3E-96D1-081B19394E2D}" srcOrd="0" destOrd="0" presId="urn:microsoft.com/office/officeart/2005/8/layout/hierarchy3"/>
    <dgm:cxn modelId="{3DAA2A13-780A-4B78-A1C2-1744A0938879}" type="presParOf" srcId="{88F0658F-0CF2-4A3E-96D1-081B19394E2D}" destId="{2E9ED4DE-F481-4D1C-B781-93E89CA9F8D0}" srcOrd="0" destOrd="0" presId="urn:microsoft.com/office/officeart/2005/8/layout/hierarchy3"/>
    <dgm:cxn modelId="{CE7EF9FA-8276-4EB9-A9F5-B3495AB1C193}" type="presParOf" srcId="{88F0658F-0CF2-4A3E-96D1-081B19394E2D}" destId="{53F1E097-EC8B-42FE-A6B9-CFBC3095E7E1}" srcOrd="1" destOrd="0" presId="urn:microsoft.com/office/officeart/2005/8/layout/hierarchy3"/>
    <dgm:cxn modelId="{54D605AB-606B-432D-B371-997E25B0A8C3}" type="presParOf" srcId="{002B6EEF-EA72-46BF-B7DF-F7D5B9C262D7}" destId="{0F09B246-27FE-474C-8EA2-F4112C7E627B}" srcOrd="1" destOrd="0" presId="urn:microsoft.com/office/officeart/2005/8/layout/hierarchy3"/>
    <dgm:cxn modelId="{0115EECF-8154-4A56-AA8E-82D2648E22E2}" type="presParOf" srcId="{0F09B246-27FE-474C-8EA2-F4112C7E627B}" destId="{BE52A36A-6FFA-423E-82A9-AB1D8B58BD5F}" srcOrd="0" destOrd="0" presId="urn:microsoft.com/office/officeart/2005/8/layout/hierarchy3"/>
    <dgm:cxn modelId="{791BD261-9C52-4879-B273-7A3B6503C2A7}" type="presParOf" srcId="{0F09B246-27FE-474C-8EA2-F4112C7E627B}" destId="{CE13C689-6A44-4A5C-9AB3-614C562444C5}" srcOrd="1" destOrd="0" presId="urn:microsoft.com/office/officeart/2005/8/layout/hierarchy3"/>
    <dgm:cxn modelId="{1B04F971-4D4C-45B7-A626-DA36EB9C13F3}" type="presParOf" srcId="{0F09B246-27FE-474C-8EA2-F4112C7E627B}" destId="{94BAA1D8-1AA8-4101-ABBE-DE00D711B61E}" srcOrd="2" destOrd="0" presId="urn:microsoft.com/office/officeart/2005/8/layout/hierarchy3"/>
    <dgm:cxn modelId="{15701997-E9B7-47C3-AC11-D9F60925111F}" type="presParOf" srcId="{0F09B246-27FE-474C-8EA2-F4112C7E627B}" destId="{EA3D32BD-D748-4400-AF61-FA2395BA8A3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B135F9-8836-4B4F-879A-44DC289E04B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502D3-0EB1-4BFC-835C-12EBF3D3DBE1}">
      <dgm:prSet/>
      <dgm:spPr/>
      <dgm:t>
        <a:bodyPr/>
        <a:lstStyle/>
        <a:p>
          <a:pPr rtl="0"/>
          <a:r>
            <a:rPr lang="en-US" dirty="0" smtClean="0">
              <a:latin typeface="Baskerville Old Face" pitchFamily="18" charset="0"/>
            </a:rPr>
            <a:t>Categories </a:t>
          </a:r>
          <a:endParaRPr lang="en-US" dirty="0">
            <a:latin typeface="Baskerville Old Face" pitchFamily="18" charset="0"/>
          </a:endParaRPr>
        </a:p>
      </dgm:t>
    </dgm:pt>
    <dgm:pt modelId="{9C211B4B-5534-43C2-A399-782B071819EB}" type="parTrans" cxnId="{D9E0BA45-E425-4424-965C-832D378A0796}">
      <dgm:prSet/>
      <dgm:spPr/>
      <dgm:t>
        <a:bodyPr/>
        <a:lstStyle/>
        <a:p>
          <a:endParaRPr lang="en-US"/>
        </a:p>
      </dgm:t>
    </dgm:pt>
    <dgm:pt modelId="{A1598ED5-6A35-4B57-988B-2565AF88009F}" type="sibTrans" cxnId="{D9E0BA45-E425-4424-965C-832D378A0796}">
      <dgm:prSet/>
      <dgm:spPr/>
      <dgm:t>
        <a:bodyPr/>
        <a:lstStyle/>
        <a:p>
          <a:endParaRPr lang="en-US"/>
        </a:p>
      </dgm:t>
    </dgm:pt>
    <dgm:pt modelId="{0DE50D6D-7F34-434B-A276-2BC5291F15F0}">
      <dgm:prSet custT="1"/>
      <dgm:spPr/>
      <dgm:t>
        <a:bodyPr/>
        <a:lstStyle/>
        <a:p>
          <a:pPr rtl="0"/>
          <a:r>
            <a:rPr lang="en-US" sz="1800" dirty="0" smtClean="0">
              <a:latin typeface="Baskerville Old Face" pitchFamily="18" charset="0"/>
            </a:rPr>
            <a:t>Computer skills </a:t>
          </a:r>
        </a:p>
        <a:p>
          <a:pPr rtl="0"/>
          <a:r>
            <a:rPr lang="en-US" sz="1800" dirty="0" smtClean="0">
              <a:latin typeface="Baskerville Old Face" pitchFamily="18" charset="0"/>
            </a:rPr>
            <a:t>(Microsoft suite, C++...)</a:t>
          </a:r>
          <a:endParaRPr lang="en-US" sz="1800" dirty="0">
            <a:latin typeface="Baskerville Old Face" pitchFamily="18" charset="0"/>
          </a:endParaRPr>
        </a:p>
      </dgm:t>
    </dgm:pt>
    <dgm:pt modelId="{2078E362-E935-4DE7-B4B2-FC6DC95FC097}" type="parTrans" cxnId="{E6A22093-8F75-4871-9FF8-CC49CE4C9E26}">
      <dgm:prSet/>
      <dgm:spPr/>
      <dgm:t>
        <a:bodyPr/>
        <a:lstStyle/>
        <a:p>
          <a:endParaRPr lang="en-US"/>
        </a:p>
      </dgm:t>
    </dgm:pt>
    <dgm:pt modelId="{980F5AC6-2387-410C-9A89-603F2ABC1810}" type="sibTrans" cxnId="{E6A22093-8F75-4871-9FF8-CC49CE4C9E26}">
      <dgm:prSet/>
      <dgm:spPr/>
      <dgm:t>
        <a:bodyPr/>
        <a:lstStyle/>
        <a:p>
          <a:endParaRPr lang="en-US"/>
        </a:p>
      </dgm:t>
    </dgm:pt>
    <dgm:pt modelId="{B96E3934-2480-46B9-9123-7E80EDBC8D3B}">
      <dgm:prSet custT="1"/>
      <dgm:spPr/>
      <dgm:t>
        <a:bodyPr/>
        <a:lstStyle/>
        <a:p>
          <a:pPr rtl="0"/>
          <a:r>
            <a:rPr lang="en-US" sz="1800" dirty="0" smtClean="0">
              <a:latin typeface="Baskerville Old Face" pitchFamily="18" charset="0"/>
            </a:rPr>
            <a:t>Technical skills/Industry Tools </a:t>
          </a:r>
        </a:p>
        <a:p>
          <a:pPr rtl="0"/>
          <a:r>
            <a:rPr lang="en-US" sz="1800" dirty="0" smtClean="0">
              <a:latin typeface="Baskerville Old Face" pitchFamily="18" charset="0"/>
            </a:rPr>
            <a:t>(CNC Machine, Welding…)</a:t>
          </a:r>
          <a:endParaRPr lang="en-US" sz="1800" dirty="0">
            <a:latin typeface="Baskerville Old Face" pitchFamily="18" charset="0"/>
          </a:endParaRPr>
        </a:p>
      </dgm:t>
    </dgm:pt>
    <dgm:pt modelId="{25A8C760-A12B-4D91-A830-0CB937F89A0F}" type="parTrans" cxnId="{BCF57C5D-E9ED-494F-A249-D7F0CDB80318}">
      <dgm:prSet/>
      <dgm:spPr/>
      <dgm:t>
        <a:bodyPr/>
        <a:lstStyle/>
        <a:p>
          <a:endParaRPr lang="en-US"/>
        </a:p>
      </dgm:t>
    </dgm:pt>
    <dgm:pt modelId="{CFDE1F19-205D-47FD-B1F2-EA1D0EC1CA21}" type="sibTrans" cxnId="{BCF57C5D-E9ED-494F-A249-D7F0CDB80318}">
      <dgm:prSet/>
      <dgm:spPr/>
      <dgm:t>
        <a:bodyPr/>
        <a:lstStyle/>
        <a:p>
          <a:endParaRPr lang="en-US"/>
        </a:p>
      </dgm:t>
    </dgm:pt>
    <dgm:pt modelId="{4C35C1F8-0C72-45BF-B768-832D3886F09A}">
      <dgm:prSet custT="1"/>
      <dgm:spPr/>
      <dgm:t>
        <a:bodyPr/>
        <a:lstStyle/>
        <a:p>
          <a:pPr rtl="0"/>
          <a:r>
            <a:rPr lang="en-US" sz="1800" dirty="0" smtClean="0">
              <a:latin typeface="Baskerville Old Face" pitchFamily="18" charset="0"/>
            </a:rPr>
            <a:t>Teamwork skills </a:t>
          </a:r>
          <a:endParaRPr lang="en-US" sz="1800" dirty="0" smtClean="0">
            <a:latin typeface="Baskerville Old Face" pitchFamily="18" charset="0"/>
          </a:endParaRPr>
        </a:p>
        <a:p>
          <a:pPr rtl="0"/>
          <a:r>
            <a:rPr lang="en-US" sz="1800" dirty="0" smtClean="0">
              <a:latin typeface="Baskerville Old Face" pitchFamily="18" charset="0"/>
            </a:rPr>
            <a:t>(</a:t>
          </a:r>
          <a:r>
            <a:rPr lang="en-US" sz="1800" dirty="0" smtClean="0">
              <a:latin typeface="Baskerville Old Face" pitchFamily="18" charset="0"/>
            </a:rPr>
            <a:t>Leadership)</a:t>
          </a:r>
          <a:endParaRPr lang="en-US" sz="1800" dirty="0">
            <a:latin typeface="Baskerville Old Face" pitchFamily="18" charset="0"/>
          </a:endParaRPr>
        </a:p>
      </dgm:t>
    </dgm:pt>
    <dgm:pt modelId="{15D87ACF-8089-4EB7-8B21-01B8AA10AF03}" type="parTrans" cxnId="{38E75606-A7EF-494B-8FDD-E38C80546FB8}">
      <dgm:prSet/>
      <dgm:spPr/>
      <dgm:t>
        <a:bodyPr/>
        <a:lstStyle/>
        <a:p>
          <a:endParaRPr lang="en-US"/>
        </a:p>
      </dgm:t>
    </dgm:pt>
    <dgm:pt modelId="{6E8CEC84-535A-4D79-8D45-1F17FE7F710E}" type="sibTrans" cxnId="{38E75606-A7EF-494B-8FDD-E38C80546FB8}">
      <dgm:prSet/>
      <dgm:spPr/>
      <dgm:t>
        <a:bodyPr/>
        <a:lstStyle/>
        <a:p>
          <a:endParaRPr lang="en-US"/>
        </a:p>
      </dgm:t>
    </dgm:pt>
    <dgm:pt modelId="{1D1906D8-185C-44B6-87BA-07A29AF97F07}">
      <dgm:prSet custT="1"/>
      <dgm:spPr/>
      <dgm:t>
        <a:bodyPr/>
        <a:lstStyle/>
        <a:p>
          <a:pPr rtl="0"/>
          <a:r>
            <a:rPr lang="en-US" sz="1800" dirty="0" smtClean="0">
              <a:latin typeface="Baskerville Old Face" pitchFamily="18" charset="0"/>
            </a:rPr>
            <a:t>Analytical skills </a:t>
          </a:r>
          <a:endParaRPr lang="en-US" sz="1800" dirty="0" smtClean="0">
            <a:latin typeface="Baskerville Old Face" pitchFamily="18" charset="0"/>
          </a:endParaRPr>
        </a:p>
        <a:p>
          <a:pPr rtl="0"/>
          <a:r>
            <a:rPr lang="en-US" sz="1800" dirty="0" smtClean="0">
              <a:latin typeface="Baskerville Old Face" pitchFamily="18" charset="0"/>
            </a:rPr>
            <a:t>(</a:t>
          </a:r>
          <a:r>
            <a:rPr lang="en-US" sz="1800" dirty="0" smtClean="0">
              <a:latin typeface="Baskerville Old Face" pitchFamily="18" charset="0"/>
            </a:rPr>
            <a:t>Critical thinking) </a:t>
          </a:r>
          <a:endParaRPr lang="en-US" sz="1800" dirty="0">
            <a:latin typeface="Baskerville Old Face" pitchFamily="18" charset="0"/>
          </a:endParaRPr>
        </a:p>
      </dgm:t>
    </dgm:pt>
    <dgm:pt modelId="{7195F0A7-D5F1-4567-9A42-CA5F6813FC86}" type="parTrans" cxnId="{850AC2AE-C551-481D-9B9D-B962D0CE4D3E}">
      <dgm:prSet/>
      <dgm:spPr/>
      <dgm:t>
        <a:bodyPr/>
        <a:lstStyle/>
        <a:p>
          <a:endParaRPr lang="en-US"/>
        </a:p>
      </dgm:t>
    </dgm:pt>
    <dgm:pt modelId="{8A398A3A-EF54-4DAD-963E-5E3A301A11D8}" type="sibTrans" cxnId="{850AC2AE-C551-481D-9B9D-B962D0CE4D3E}">
      <dgm:prSet/>
      <dgm:spPr/>
      <dgm:t>
        <a:bodyPr/>
        <a:lstStyle/>
        <a:p>
          <a:endParaRPr lang="en-US"/>
        </a:p>
      </dgm:t>
    </dgm:pt>
    <dgm:pt modelId="{60662DE5-9C17-461A-856C-1E5917CB04D3}">
      <dgm:prSet custT="1"/>
      <dgm:spPr/>
      <dgm:t>
        <a:bodyPr/>
        <a:lstStyle/>
        <a:p>
          <a:pPr rtl="0"/>
          <a:r>
            <a:rPr lang="en-US" sz="1800" dirty="0" smtClean="0">
              <a:latin typeface="Baskerville Old Face" pitchFamily="18" charset="0"/>
            </a:rPr>
            <a:t>Language Skills </a:t>
          </a:r>
          <a:endParaRPr lang="en-US" sz="1800" dirty="0" smtClean="0">
            <a:latin typeface="Baskerville Old Face" pitchFamily="18" charset="0"/>
          </a:endParaRPr>
        </a:p>
        <a:p>
          <a:pPr rtl="0"/>
          <a:r>
            <a:rPr lang="en-US" sz="1800" dirty="0" smtClean="0">
              <a:latin typeface="Baskerville Old Face" pitchFamily="18" charset="0"/>
            </a:rPr>
            <a:t>(Verbal </a:t>
          </a:r>
          <a:r>
            <a:rPr lang="en-US" sz="1800" dirty="0" smtClean="0">
              <a:latin typeface="Baskerville Old Face" pitchFamily="18" charset="0"/>
            </a:rPr>
            <a:t>and written)</a:t>
          </a:r>
          <a:endParaRPr lang="en-US" sz="1800" dirty="0">
            <a:latin typeface="Baskerville Old Face" pitchFamily="18" charset="0"/>
          </a:endParaRPr>
        </a:p>
      </dgm:t>
    </dgm:pt>
    <dgm:pt modelId="{AF2E4113-AB09-451B-BB00-DFBC2F66E8B3}" type="parTrans" cxnId="{DA6D09E2-B624-4299-8D6B-32D8C5129B19}">
      <dgm:prSet/>
      <dgm:spPr/>
      <dgm:t>
        <a:bodyPr/>
        <a:lstStyle/>
        <a:p>
          <a:endParaRPr lang="en-US"/>
        </a:p>
      </dgm:t>
    </dgm:pt>
    <dgm:pt modelId="{01F21C6A-C14E-4CCA-8EFB-362A72F3B9AD}" type="sibTrans" cxnId="{DA6D09E2-B624-4299-8D6B-32D8C5129B19}">
      <dgm:prSet/>
      <dgm:spPr/>
      <dgm:t>
        <a:bodyPr/>
        <a:lstStyle/>
        <a:p>
          <a:endParaRPr lang="en-US"/>
        </a:p>
      </dgm:t>
    </dgm:pt>
    <dgm:pt modelId="{9814A641-ECBA-47AE-81D0-A177BBFDC1D9}">
      <dgm:prSet custT="1"/>
      <dgm:spPr/>
      <dgm:t>
        <a:bodyPr/>
        <a:lstStyle/>
        <a:p>
          <a:pPr rtl="0"/>
          <a:r>
            <a:rPr lang="en-US" sz="1800" dirty="0" smtClean="0">
              <a:latin typeface="Baskerville Old Face" pitchFamily="18" charset="0"/>
            </a:rPr>
            <a:t>Other, if relevant</a:t>
          </a:r>
          <a:endParaRPr lang="en-US" sz="1800" dirty="0">
            <a:latin typeface="Baskerville Old Face" pitchFamily="18" charset="0"/>
          </a:endParaRPr>
        </a:p>
      </dgm:t>
    </dgm:pt>
    <dgm:pt modelId="{1B061287-E066-4D91-9C61-34DCE42A063B}" type="parTrans" cxnId="{462E462C-59C0-4C2D-93CA-FB6A3A30108F}">
      <dgm:prSet/>
      <dgm:spPr/>
      <dgm:t>
        <a:bodyPr/>
        <a:lstStyle/>
        <a:p>
          <a:endParaRPr lang="en-US"/>
        </a:p>
      </dgm:t>
    </dgm:pt>
    <dgm:pt modelId="{FAD4F0E3-69E4-4E80-890A-7A4BF49B758E}" type="sibTrans" cxnId="{462E462C-59C0-4C2D-93CA-FB6A3A30108F}">
      <dgm:prSet/>
      <dgm:spPr/>
      <dgm:t>
        <a:bodyPr/>
        <a:lstStyle/>
        <a:p>
          <a:endParaRPr lang="en-US"/>
        </a:p>
      </dgm:t>
    </dgm:pt>
    <dgm:pt modelId="{6F50212D-4843-40FD-B2F5-F6776FCF1F23}">
      <dgm:prSet/>
      <dgm:spPr/>
      <dgm:t>
        <a:bodyPr/>
        <a:lstStyle/>
        <a:p>
          <a:pPr rtl="0"/>
          <a:r>
            <a:rPr lang="en-US" dirty="0" smtClean="0">
              <a:latin typeface="Baskerville Old Face" pitchFamily="18" charset="0"/>
            </a:rPr>
            <a:t>Levels of Proficiency</a:t>
          </a:r>
          <a:endParaRPr lang="en-US" dirty="0">
            <a:latin typeface="Baskerville Old Face" pitchFamily="18" charset="0"/>
          </a:endParaRPr>
        </a:p>
      </dgm:t>
    </dgm:pt>
    <dgm:pt modelId="{AC326532-AA14-42B7-AE21-ED9FB3663D2D}" type="parTrans" cxnId="{77DBABA6-D015-4A64-B06E-4705E16B3706}">
      <dgm:prSet/>
      <dgm:spPr/>
      <dgm:t>
        <a:bodyPr/>
        <a:lstStyle/>
        <a:p>
          <a:endParaRPr lang="en-US"/>
        </a:p>
      </dgm:t>
    </dgm:pt>
    <dgm:pt modelId="{D33E0A65-9F86-4129-9D90-3F069CA75401}" type="sibTrans" cxnId="{77DBABA6-D015-4A64-B06E-4705E16B3706}">
      <dgm:prSet/>
      <dgm:spPr/>
      <dgm:t>
        <a:bodyPr/>
        <a:lstStyle/>
        <a:p>
          <a:endParaRPr lang="en-US"/>
        </a:p>
      </dgm:t>
    </dgm:pt>
    <dgm:pt modelId="{2CB9C183-37E8-42A1-ADCC-B31276127005}">
      <dgm:prSet/>
      <dgm:spPr/>
      <dgm:t>
        <a:bodyPr/>
        <a:lstStyle/>
        <a:p>
          <a:pPr rtl="0"/>
          <a:r>
            <a:rPr lang="en-US" dirty="0" smtClean="0">
              <a:latin typeface="Baskerville Old Face" pitchFamily="18" charset="0"/>
            </a:rPr>
            <a:t>Expert/Proficient</a:t>
          </a:r>
          <a:endParaRPr lang="en-US" dirty="0">
            <a:latin typeface="Baskerville Old Face" pitchFamily="18" charset="0"/>
          </a:endParaRPr>
        </a:p>
      </dgm:t>
    </dgm:pt>
    <dgm:pt modelId="{BC8B8D5A-B593-4536-962A-2AFBB34F87CD}" type="parTrans" cxnId="{D359F633-D333-4378-9CB0-0D8D2DE4EB78}">
      <dgm:prSet/>
      <dgm:spPr/>
      <dgm:t>
        <a:bodyPr/>
        <a:lstStyle/>
        <a:p>
          <a:endParaRPr lang="en-US"/>
        </a:p>
      </dgm:t>
    </dgm:pt>
    <dgm:pt modelId="{116DC5B9-928A-47C2-83AF-13A440E3592A}" type="sibTrans" cxnId="{D359F633-D333-4378-9CB0-0D8D2DE4EB78}">
      <dgm:prSet/>
      <dgm:spPr/>
      <dgm:t>
        <a:bodyPr/>
        <a:lstStyle/>
        <a:p>
          <a:endParaRPr lang="en-US"/>
        </a:p>
      </dgm:t>
    </dgm:pt>
    <dgm:pt modelId="{0843FE9A-2E04-4F64-991E-D27FD4FE1C3A}">
      <dgm:prSet/>
      <dgm:spPr/>
      <dgm:t>
        <a:bodyPr/>
        <a:lstStyle/>
        <a:p>
          <a:pPr rtl="0"/>
          <a:r>
            <a:rPr lang="en-US" dirty="0" smtClean="0">
              <a:latin typeface="Baskerville Old Face" pitchFamily="18" charset="0"/>
            </a:rPr>
            <a:t>Knowledgeable/ Working knowledge of</a:t>
          </a:r>
          <a:endParaRPr lang="en-US" dirty="0">
            <a:latin typeface="Baskerville Old Face" pitchFamily="18" charset="0"/>
          </a:endParaRPr>
        </a:p>
      </dgm:t>
    </dgm:pt>
    <dgm:pt modelId="{39617EEA-08BF-45CC-89F9-9A3A6A7F383F}" type="parTrans" cxnId="{EAFA8B3D-8D81-48A3-8F62-9184060A4CAA}">
      <dgm:prSet/>
      <dgm:spPr/>
      <dgm:t>
        <a:bodyPr/>
        <a:lstStyle/>
        <a:p>
          <a:endParaRPr lang="en-US"/>
        </a:p>
      </dgm:t>
    </dgm:pt>
    <dgm:pt modelId="{89D8F423-648E-42B6-A780-AF8603935E69}" type="sibTrans" cxnId="{EAFA8B3D-8D81-48A3-8F62-9184060A4CAA}">
      <dgm:prSet/>
      <dgm:spPr/>
      <dgm:t>
        <a:bodyPr/>
        <a:lstStyle/>
        <a:p>
          <a:endParaRPr lang="en-US"/>
        </a:p>
      </dgm:t>
    </dgm:pt>
    <dgm:pt modelId="{C36817AC-8E48-43FF-B2A4-6AECBD43D374}">
      <dgm:prSet/>
      <dgm:spPr/>
      <dgm:t>
        <a:bodyPr/>
        <a:lstStyle/>
        <a:p>
          <a:pPr rtl="0"/>
          <a:r>
            <a:rPr lang="en-US" dirty="0" smtClean="0">
              <a:latin typeface="Baskerville Old Face" pitchFamily="18" charset="0"/>
            </a:rPr>
            <a:t>Basic</a:t>
          </a:r>
          <a:endParaRPr lang="en-US" dirty="0">
            <a:latin typeface="Baskerville Old Face" pitchFamily="18" charset="0"/>
          </a:endParaRPr>
        </a:p>
      </dgm:t>
    </dgm:pt>
    <dgm:pt modelId="{155C9084-8B06-4258-966A-5157714CEDA7}" type="parTrans" cxnId="{042AFD15-4EC8-4F73-AC5E-DDA324BFA87D}">
      <dgm:prSet/>
      <dgm:spPr/>
      <dgm:t>
        <a:bodyPr/>
        <a:lstStyle/>
        <a:p>
          <a:endParaRPr lang="en-US"/>
        </a:p>
      </dgm:t>
    </dgm:pt>
    <dgm:pt modelId="{13DF3E1E-1301-4607-A834-38987C826254}" type="sibTrans" cxnId="{042AFD15-4EC8-4F73-AC5E-DDA324BFA87D}">
      <dgm:prSet/>
      <dgm:spPr/>
      <dgm:t>
        <a:bodyPr/>
        <a:lstStyle/>
        <a:p>
          <a:endParaRPr lang="en-US"/>
        </a:p>
      </dgm:t>
    </dgm:pt>
    <dgm:pt modelId="{D63B4A33-29CB-48B4-A4AF-A518B83D5A17}" type="pres">
      <dgm:prSet presAssocID="{53B135F9-8836-4B4F-879A-44DC289E04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E6B700-B7A4-4C19-A5FB-7521040CECC5}" type="pres">
      <dgm:prSet presAssocID="{1E8502D3-0EB1-4BFC-835C-12EBF3D3DBE1}" presName="root" presStyleCnt="0"/>
      <dgm:spPr/>
    </dgm:pt>
    <dgm:pt modelId="{288BD56F-9189-4B1D-AD91-2806AC1935D8}" type="pres">
      <dgm:prSet presAssocID="{1E8502D3-0EB1-4BFC-835C-12EBF3D3DBE1}" presName="rootComposite" presStyleCnt="0"/>
      <dgm:spPr/>
    </dgm:pt>
    <dgm:pt modelId="{FC5BD7DB-62BA-43A0-B8D3-BFA4BCD00D3C}" type="pres">
      <dgm:prSet presAssocID="{1E8502D3-0EB1-4BFC-835C-12EBF3D3DBE1}" presName="rootText" presStyleLbl="node1" presStyleIdx="0" presStyleCnt="2" custScaleX="343260"/>
      <dgm:spPr/>
      <dgm:t>
        <a:bodyPr/>
        <a:lstStyle/>
        <a:p>
          <a:endParaRPr lang="en-US"/>
        </a:p>
      </dgm:t>
    </dgm:pt>
    <dgm:pt modelId="{AC35D211-0355-4057-85C8-4F1E0CF0DBC2}" type="pres">
      <dgm:prSet presAssocID="{1E8502D3-0EB1-4BFC-835C-12EBF3D3DBE1}" presName="rootConnector" presStyleLbl="node1" presStyleIdx="0" presStyleCnt="2"/>
      <dgm:spPr/>
      <dgm:t>
        <a:bodyPr/>
        <a:lstStyle/>
        <a:p>
          <a:endParaRPr lang="en-US"/>
        </a:p>
      </dgm:t>
    </dgm:pt>
    <dgm:pt modelId="{2FC709E3-2735-481B-A41F-86FAB23D7E19}" type="pres">
      <dgm:prSet presAssocID="{1E8502D3-0EB1-4BFC-835C-12EBF3D3DBE1}" presName="childShape" presStyleCnt="0"/>
      <dgm:spPr/>
    </dgm:pt>
    <dgm:pt modelId="{C31D2A2E-EF28-4C7F-86DF-20050AEBA27F}" type="pres">
      <dgm:prSet presAssocID="{2078E362-E935-4DE7-B4B2-FC6DC95FC097}" presName="Name13" presStyleLbl="parChTrans1D2" presStyleIdx="0" presStyleCnt="9"/>
      <dgm:spPr/>
      <dgm:t>
        <a:bodyPr/>
        <a:lstStyle/>
        <a:p>
          <a:endParaRPr lang="en-US"/>
        </a:p>
      </dgm:t>
    </dgm:pt>
    <dgm:pt modelId="{5E984029-6167-4D46-B827-27E384D75945}" type="pres">
      <dgm:prSet presAssocID="{0DE50D6D-7F34-434B-A276-2BC5291F15F0}" presName="childText" presStyleLbl="bgAcc1" presStyleIdx="0" presStyleCnt="9" custScaleX="332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05A36-954F-4D19-86C1-F3A37529FC3B}" type="pres">
      <dgm:prSet presAssocID="{25A8C760-A12B-4D91-A830-0CB937F89A0F}" presName="Name13" presStyleLbl="parChTrans1D2" presStyleIdx="1" presStyleCnt="9"/>
      <dgm:spPr/>
      <dgm:t>
        <a:bodyPr/>
        <a:lstStyle/>
        <a:p>
          <a:endParaRPr lang="en-US"/>
        </a:p>
      </dgm:t>
    </dgm:pt>
    <dgm:pt modelId="{6B088CAB-409E-4C1E-A51A-61C74E80C698}" type="pres">
      <dgm:prSet presAssocID="{B96E3934-2480-46B9-9123-7E80EDBC8D3B}" presName="childText" presStyleLbl="bgAcc1" presStyleIdx="1" presStyleCnt="9" custScaleX="333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BC78C-9CEB-42B6-ACA6-8D9C7DF0619B}" type="pres">
      <dgm:prSet presAssocID="{15D87ACF-8089-4EB7-8B21-01B8AA10AF03}" presName="Name13" presStyleLbl="parChTrans1D2" presStyleIdx="2" presStyleCnt="9"/>
      <dgm:spPr/>
      <dgm:t>
        <a:bodyPr/>
        <a:lstStyle/>
        <a:p>
          <a:endParaRPr lang="en-US"/>
        </a:p>
      </dgm:t>
    </dgm:pt>
    <dgm:pt modelId="{B12B8C44-6570-4E3D-AF11-BA6F44303BD7}" type="pres">
      <dgm:prSet presAssocID="{4C35C1F8-0C72-45BF-B768-832D3886F09A}" presName="childText" presStyleLbl="bgAcc1" presStyleIdx="2" presStyleCnt="9" custScaleX="32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450EE-0EF4-42CF-AF85-7A4ADB39BEAD}" type="pres">
      <dgm:prSet presAssocID="{7195F0A7-D5F1-4567-9A42-CA5F6813FC86}" presName="Name13" presStyleLbl="parChTrans1D2" presStyleIdx="3" presStyleCnt="9"/>
      <dgm:spPr/>
      <dgm:t>
        <a:bodyPr/>
        <a:lstStyle/>
        <a:p>
          <a:endParaRPr lang="en-US"/>
        </a:p>
      </dgm:t>
    </dgm:pt>
    <dgm:pt modelId="{3844C2F5-F169-4B04-AD5B-A44B0E6D6A56}" type="pres">
      <dgm:prSet presAssocID="{1D1906D8-185C-44B6-87BA-07A29AF97F07}" presName="childText" presStyleLbl="bgAcc1" presStyleIdx="3" presStyleCnt="9" custScaleX="325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5206C-678D-40CF-BE58-6F4CCEC6CF41}" type="pres">
      <dgm:prSet presAssocID="{AF2E4113-AB09-451B-BB00-DFBC2F66E8B3}" presName="Name13" presStyleLbl="parChTrans1D2" presStyleIdx="4" presStyleCnt="9"/>
      <dgm:spPr/>
      <dgm:t>
        <a:bodyPr/>
        <a:lstStyle/>
        <a:p>
          <a:endParaRPr lang="en-US"/>
        </a:p>
      </dgm:t>
    </dgm:pt>
    <dgm:pt modelId="{F24569F0-D9C3-4C77-88D5-925D6CD90223}" type="pres">
      <dgm:prSet presAssocID="{60662DE5-9C17-461A-856C-1E5917CB04D3}" presName="childText" presStyleLbl="bgAcc1" presStyleIdx="4" presStyleCnt="9" custScaleX="325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9712-D15D-4687-94AE-C67CECA5A186}" type="pres">
      <dgm:prSet presAssocID="{1B061287-E066-4D91-9C61-34DCE42A063B}" presName="Name13" presStyleLbl="parChTrans1D2" presStyleIdx="5" presStyleCnt="9"/>
      <dgm:spPr/>
      <dgm:t>
        <a:bodyPr/>
        <a:lstStyle/>
        <a:p>
          <a:endParaRPr lang="en-US"/>
        </a:p>
      </dgm:t>
    </dgm:pt>
    <dgm:pt modelId="{D2D1CBF7-2961-4DBE-8232-C3569CFC6EE4}" type="pres">
      <dgm:prSet presAssocID="{9814A641-ECBA-47AE-81D0-A177BBFDC1D9}" presName="childText" presStyleLbl="bgAcc1" presStyleIdx="5" presStyleCnt="9" custScaleX="325157" custLinFactNeighborX="-1452" custLinFactNeighborY="5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65EDA-44E7-49CA-86EC-3B979C27E4CA}" type="pres">
      <dgm:prSet presAssocID="{6F50212D-4843-40FD-B2F5-F6776FCF1F23}" presName="root" presStyleCnt="0"/>
      <dgm:spPr/>
    </dgm:pt>
    <dgm:pt modelId="{A2828E57-05DF-469B-A3EE-5A7DB649F51D}" type="pres">
      <dgm:prSet presAssocID="{6F50212D-4843-40FD-B2F5-F6776FCF1F23}" presName="rootComposite" presStyleCnt="0"/>
      <dgm:spPr/>
    </dgm:pt>
    <dgm:pt modelId="{A001844E-4F36-4FB3-8ADE-A9675D6938DE}" type="pres">
      <dgm:prSet presAssocID="{6F50212D-4843-40FD-B2F5-F6776FCF1F23}" presName="rootText" presStyleLbl="node1" presStyleIdx="1" presStyleCnt="2" custScaleX="241897"/>
      <dgm:spPr/>
      <dgm:t>
        <a:bodyPr/>
        <a:lstStyle/>
        <a:p>
          <a:endParaRPr lang="en-US"/>
        </a:p>
      </dgm:t>
    </dgm:pt>
    <dgm:pt modelId="{E3F90AC1-634B-4BE2-A4BC-17FD4BE27F33}" type="pres">
      <dgm:prSet presAssocID="{6F50212D-4843-40FD-B2F5-F6776FCF1F23}" presName="rootConnector" presStyleLbl="node1" presStyleIdx="1" presStyleCnt="2"/>
      <dgm:spPr/>
      <dgm:t>
        <a:bodyPr/>
        <a:lstStyle/>
        <a:p>
          <a:endParaRPr lang="en-US"/>
        </a:p>
      </dgm:t>
    </dgm:pt>
    <dgm:pt modelId="{1A217FEF-3090-44D4-BC3D-FAA012ABACC0}" type="pres">
      <dgm:prSet presAssocID="{6F50212D-4843-40FD-B2F5-F6776FCF1F23}" presName="childShape" presStyleCnt="0"/>
      <dgm:spPr/>
    </dgm:pt>
    <dgm:pt modelId="{979136A1-90EC-42B4-86C7-15726F9D1308}" type="pres">
      <dgm:prSet presAssocID="{BC8B8D5A-B593-4536-962A-2AFBB34F87CD}" presName="Name13" presStyleLbl="parChTrans1D2" presStyleIdx="6" presStyleCnt="9"/>
      <dgm:spPr/>
      <dgm:t>
        <a:bodyPr/>
        <a:lstStyle/>
        <a:p>
          <a:endParaRPr lang="en-US"/>
        </a:p>
      </dgm:t>
    </dgm:pt>
    <dgm:pt modelId="{A1CC5B9C-0DA2-4DE7-AC27-E9827793AB62}" type="pres">
      <dgm:prSet presAssocID="{2CB9C183-37E8-42A1-ADCC-B31276127005}" presName="childText" presStyleLbl="bgAcc1" presStyleIdx="6" presStyleCnt="9" custScaleX="272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D2DCE-4F8D-4ECE-8A72-7A20CEEB1FF6}" type="pres">
      <dgm:prSet presAssocID="{39617EEA-08BF-45CC-89F9-9A3A6A7F383F}" presName="Name13" presStyleLbl="parChTrans1D2" presStyleIdx="7" presStyleCnt="9"/>
      <dgm:spPr/>
      <dgm:t>
        <a:bodyPr/>
        <a:lstStyle/>
        <a:p>
          <a:endParaRPr lang="en-US"/>
        </a:p>
      </dgm:t>
    </dgm:pt>
    <dgm:pt modelId="{500F8FAD-50B4-4AB2-8409-BE17C046EAF1}" type="pres">
      <dgm:prSet presAssocID="{0843FE9A-2E04-4F64-991E-D27FD4FE1C3A}" presName="childText" presStyleLbl="bgAcc1" presStyleIdx="7" presStyleCnt="9" custScaleX="272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8757F-52EC-460A-9AA5-2A355C9E2F4E}" type="pres">
      <dgm:prSet presAssocID="{155C9084-8B06-4258-966A-5157714CEDA7}" presName="Name13" presStyleLbl="parChTrans1D2" presStyleIdx="8" presStyleCnt="9"/>
      <dgm:spPr/>
      <dgm:t>
        <a:bodyPr/>
        <a:lstStyle/>
        <a:p>
          <a:endParaRPr lang="en-US"/>
        </a:p>
      </dgm:t>
    </dgm:pt>
    <dgm:pt modelId="{92296C21-DB87-45C9-8C87-F51C803C8396}" type="pres">
      <dgm:prSet presAssocID="{C36817AC-8E48-43FF-B2A4-6AECBD43D374}" presName="childText" presStyleLbl="bgAcc1" presStyleIdx="8" presStyleCnt="9" custScaleX="266915" custLinFactNeighborX="6283" custLinFactNeighborY="2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085849-87FB-4628-868D-CE07C81EBC59}" type="presOf" srcId="{1B061287-E066-4D91-9C61-34DCE42A063B}" destId="{73489712-D15D-4687-94AE-C67CECA5A186}" srcOrd="0" destOrd="0" presId="urn:microsoft.com/office/officeart/2005/8/layout/hierarchy3"/>
    <dgm:cxn modelId="{850AC2AE-C551-481D-9B9D-B962D0CE4D3E}" srcId="{1E8502D3-0EB1-4BFC-835C-12EBF3D3DBE1}" destId="{1D1906D8-185C-44B6-87BA-07A29AF97F07}" srcOrd="3" destOrd="0" parTransId="{7195F0A7-D5F1-4567-9A42-CA5F6813FC86}" sibTransId="{8A398A3A-EF54-4DAD-963E-5E3A301A11D8}"/>
    <dgm:cxn modelId="{F812390C-BA05-4D84-B1EC-D739ECE66E36}" type="presOf" srcId="{155C9084-8B06-4258-966A-5157714CEDA7}" destId="{95D8757F-52EC-460A-9AA5-2A355C9E2F4E}" srcOrd="0" destOrd="0" presId="urn:microsoft.com/office/officeart/2005/8/layout/hierarchy3"/>
    <dgm:cxn modelId="{99CACF0B-CA8E-4832-A7B2-F0537F14D1CD}" type="presOf" srcId="{15D87ACF-8089-4EB7-8B21-01B8AA10AF03}" destId="{C78BC78C-9CEB-42B6-ACA6-8D9C7DF0619B}" srcOrd="0" destOrd="0" presId="urn:microsoft.com/office/officeart/2005/8/layout/hierarchy3"/>
    <dgm:cxn modelId="{7BB75DB4-A268-4284-976C-B43E25B79998}" type="presOf" srcId="{2078E362-E935-4DE7-B4B2-FC6DC95FC097}" destId="{C31D2A2E-EF28-4C7F-86DF-20050AEBA27F}" srcOrd="0" destOrd="0" presId="urn:microsoft.com/office/officeart/2005/8/layout/hierarchy3"/>
    <dgm:cxn modelId="{BFCADA6B-0861-4004-BC0B-9081CB60C3F1}" type="presOf" srcId="{6F50212D-4843-40FD-B2F5-F6776FCF1F23}" destId="{A001844E-4F36-4FB3-8ADE-A9675D6938DE}" srcOrd="0" destOrd="0" presId="urn:microsoft.com/office/officeart/2005/8/layout/hierarchy3"/>
    <dgm:cxn modelId="{BB43858D-07A4-46BE-A7C2-3CB2754A508B}" type="presOf" srcId="{2CB9C183-37E8-42A1-ADCC-B31276127005}" destId="{A1CC5B9C-0DA2-4DE7-AC27-E9827793AB62}" srcOrd="0" destOrd="0" presId="urn:microsoft.com/office/officeart/2005/8/layout/hierarchy3"/>
    <dgm:cxn modelId="{462E462C-59C0-4C2D-93CA-FB6A3A30108F}" srcId="{1E8502D3-0EB1-4BFC-835C-12EBF3D3DBE1}" destId="{9814A641-ECBA-47AE-81D0-A177BBFDC1D9}" srcOrd="5" destOrd="0" parTransId="{1B061287-E066-4D91-9C61-34DCE42A063B}" sibTransId="{FAD4F0E3-69E4-4E80-890A-7A4BF49B758E}"/>
    <dgm:cxn modelId="{7ABD1CB4-5D29-4FCD-9371-312456FCB532}" type="presOf" srcId="{39617EEA-08BF-45CC-89F9-9A3A6A7F383F}" destId="{B77D2DCE-4F8D-4ECE-8A72-7A20CEEB1FF6}" srcOrd="0" destOrd="0" presId="urn:microsoft.com/office/officeart/2005/8/layout/hierarchy3"/>
    <dgm:cxn modelId="{E6A22093-8F75-4871-9FF8-CC49CE4C9E26}" srcId="{1E8502D3-0EB1-4BFC-835C-12EBF3D3DBE1}" destId="{0DE50D6D-7F34-434B-A276-2BC5291F15F0}" srcOrd="0" destOrd="0" parTransId="{2078E362-E935-4DE7-B4B2-FC6DC95FC097}" sibTransId="{980F5AC6-2387-410C-9A89-603F2ABC1810}"/>
    <dgm:cxn modelId="{768881CF-F06D-40D5-B28E-B95722FA19DD}" type="presOf" srcId="{BC8B8D5A-B593-4536-962A-2AFBB34F87CD}" destId="{979136A1-90EC-42B4-86C7-15726F9D1308}" srcOrd="0" destOrd="0" presId="urn:microsoft.com/office/officeart/2005/8/layout/hierarchy3"/>
    <dgm:cxn modelId="{A9E1A038-FEF3-47B7-8F46-335E81F3706C}" type="presOf" srcId="{4C35C1F8-0C72-45BF-B768-832D3886F09A}" destId="{B12B8C44-6570-4E3D-AF11-BA6F44303BD7}" srcOrd="0" destOrd="0" presId="urn:microsoft.com/office/officeart/2005/8/layout/hierarchy3"/>
    <dgm:cxn modelId="{3F77850F-711C-481D-A456-9A2C8F1EAE6B}" type="presOf" srcId="{1E8502D3-0EB1-4BFC-835C-12EBF3D3DBE1}" destId="{AC35D211-0355-4057-85C8-4F1E0CF0DBC2}" srcOrd="1" destOrd="0" presId="urn:microsoft.com/office/officeart/2005/8/layout/hierarchy3"/>
    <dgm:cxn modelId="{DC8FDBCC-7C2E-4CDF-B30E-DD80F5B1AFE5}" type="presOf" srcId="{C36817AC-8E48-43FF-B2A4-6AECBD43D374}" destId="{92296C21-DB87-45C9-8C87-F51C803C8396}" srcOrd="0" destOrd="0" presId="urn:microsoft.com/office/officeart/2005/8/layout/hierarchy3"/>
    <dgm:cxn modelId="{60D15071-C8BD-4EFA-B972-71B9951027BE}" type="presOf" srcId="{9814A641-ECBA-47AE-81D0-A177BBFDC1D9}" destId="{D2D1CBF7-2961-4DBE-8232-C3569CFC6EE4}" srcOrd="0" destOrd="0" presId="urn:microsoft.com/office/officeart/2005/8/layout/hierarchy3"/>
    <dgm:cxn modelId="{DA6D09E2-B624-4299-8D6B-32D8C5129B19}" srcId="{1E8502D3-0EB1-4BFC-835C-12EBF3D3DBE1}" destId="{60662DE5-9C17-461A-856C-1E5917CB04D3}" srcOrd="4" destOrd="0" parTransId="{AF2E4113-AB09-451B-BB00-DFBC2F66E8B3}" sibTransId="{01F21C6A-C14E-4CCA-8EFB-362A72F3B9AD}"/>
    <dgm:cxn modelId="{299AC092-C02B-490C-8B6C-C1E102403285}" type="presOf" srcId="{1D1906D8-185C-44B6-87BA-07A29AF97F07}" destId="{3844C2F5-F169-4B04-AD5B-A44B0E6D6A56}" srcOrd="0" destOrd="0" presId="urn:microsoft.com/office/officeart/2005/8/layout/hierarchy3"/>
    <dgm:cxn modelId="{BCF57C5D-E9ED-494F-A249-D7F0CDB80318}" srcId="{1E8502D3-0EB1-4BFC-835C-12EBF3D3DBE1}" destId="{B96E3934-2480-46B9-9123-7E80EDBC8D3B}" srcOrd="1" destOrd="0" parTransId="{25A8C760-A12B-4D91-A830-0CB937F89A0F}" sibTransId="{CFDE1F19-205D-47FD-B1F2-EA1D0EC1CA21}"/>
    <dgm:cxn modelId="{105052E6-DB39-4F5C-A09E-0AB7A962A172}" type="presOf" srcId="{25A8C760-A12B-4D91-A830-0CB937F89A0F}" destId="{A5505A36-954F-4D19-86C1-F3A37529FC3B}" srcOrd="0" destOrd="0" presId="urn:microsoft.com/office/officeart/2005/8/layout/hierarchy3"/>
    <dgm:cxn modelId="{D9E0BA45-E425-4424-965C-832D378A0796}" srcId="{53B135F9-8836-4B4F-879A-44DC289E04BA}" destId="{1E8502D3-0EB1-4BFC-835C-12EBF3D3DBE1}" srcOrd="0" destOrd="0" parTransId="{9C211B4B-5534-43C2-A399-782B071819EB}" sibTransId="{A1598ED5-6A35-4B57-988B-2565AF88009F}"/>
    <dgm:cxn modelId="{77DBABA6-D015-4A64-B06E-4705E16B3706}" srcId="{53B135F9-8836-4B4F-879A-44DC289E04BA}" destId="{6F50212D-4843-40FD-B2F5-F6776FCF1F23}" srcOrd="1" destOrd="0" parTransId="{AC326532-AA14-42B7-AE21-ED9FB3663D2D}" sibTransId="{D33E0A65-9F86-4129-9D90-3F069CA75401}"/>
    <dgm:cxn modelId="{91147987-F958-494B-8E24-33F1397ECA6E}" type="presOf" srcId="{B96E3934-2480-46B9-9123-7E80EDBC8D3B}" destId="{6B088CAB-409E-4C1E-A51A-61C74E80C698}" srcOrd="0" destOrd="0" presId="urn:microsoft.com/office/officeart/2005/8/layout/hierarchy3"/>
    <dgm:cxn modelId="{89F22D4F-3225-42FF-B973-1724C14DFEFE}" type="presOf" srcId="{0DE50D6D-7F34-434B-A276-2BC5291F15F0}" destId="{5E984029-6167-4D46-B827-27E384D75945}" srcOrd="0" destOrd="0" presId="urn:microsoft.com/office/officeart/2005/8/layout/hierarchy3"/>
    <dgm:cxn modelId="{93F74DA7-D6B2-4767-8B49-8FF95037C118}" type="presOf" srcId="{0843FE9A-2E04-4F64-991E-D27FD4FE1C3A}" destId="{500F8FAD-50B4-4AB2-8409-BE17C046EAF1}" srcOrd="0" destOrd="0" presId="urn:microsoft.com/office/officeart/2005/8/layout/hierarchy3"/>
    <dgm:cxn modelId="{042AFD15-4EC8-4F73-AC5E-DDA324BFA87D}" srcId="{6F50212D-4843-40FD-B2F5-F6776FCF1F23}" destId="{C36817AC-8E48-43FF-B2A4-6AECBD43D374}" srcOrd="2" destOrd="0" parTransId="{155C9084-8B06-4258-966A-5157714CEDA7}" sibTransId="{13DF3E1E-1301-4607-A834-38987C826254}"/>
    <dgm:cxn modelId="{E469F3C5-D775-4230-82B9-870162633B30}" type="presOf" srcId="{7195F0A7-D5F1-4567-9A42-CA5F6813FC86}" destId="{F70450EE-0EF4-42CF-AF85-7A4ADB39BEAD}" srcOrd="0" destOrd="0" presId="urn:microsoft.com/office/officeart/2005/8/layout/hierarchy3"/>
    <dgm:cxn modelId="{38E75606-A7EF-494B-8FDD-E38C80546FB8}" srcId="{1E8502D3-0EB1-4BFC-835C-12EBF3D3DBE1}" destId="{4C35C1F8-0C72-45BF-B768-832D3886F09A}" srcOrd="2" destOrd="0" parTransId="{15D87ACF-8089-4EB7-8B21-01B8AA10AF03}" sibTransId="{6E8CEC84-535A-4D79-8D45-1F17FE7F710E}"/>
    <dgm:cxn modelId="{0282E7BD-2099-443F-A555-E3AEE271B031}" type="presOf" srcId="{6F50212D-4843-40FD-B2F5-F6776FCF1F23}" destId="{E3F90AC1-634B-4BE2-A4BC-17FD4BE27F33}" srcOrd="1" destOrd="0" presId="urn:microsoft.com/office/officeart/2005/8/layout/hierarchy3"/>
    <dgm:cxn modelId="{61AA96AE-8ECB-4926-95DE-12FE13AA547B}" type="presOf" srcId="{1E8502D3-0EB1-4BFC-835C-12EBF3D3DBE1}" destId="{FC5BD7DB-62BA-43A0-B8D3-BFA4BCD00D3C}" srcOrd="0" destOrd="0" presId="urn:microsoft.com/office/officeart/2005/8/layout/hierarchy3"/>
    <dgm:cxn modelId="{EAFA8B3D-8D81-48A3-8F62-9184060A4CAA}" srcId="{6F50212D-4843-40FD-B2F5-F6776FCF1F23}" destId="{0843FE9A-2E04-4F64-991E-D27FD4FE1C3A}" srcOrd="1" destOrd="0" parTransId="{39617EEA-08BF-45CC-89F9-9A3A6A7F383F}" sibTransId="{89D8F423-648E-42B6-A780-AF8603935E69}"/>
    <dgm:cxn modelId="{35A6F54C-2447-42DC-97B9-E306A7ACA915}" type="presOf" srcId="{60662DE5-9C17-461A-856C-1E5917CB04D3}" destId="{F24569F0-D9C3-4C77-88D5-925D6CD90223}" srcOrd="0" destOrd="0" presId="urn:microsoft.com/office/officeart/2005/8/layout/hierarchy3"/>
    <dgm:cxn modelId="{89FDE94B-4696-4677-96B8-B56BB8DC1AC8}" type="presOf" srcId="{AF2E4113-AB09-451B-BB00-DFBC2F66E8B3}" destId="{E115206C-678D-40CF-BE58-6F4CCEC6CF41}" srcOrd="0" destOrd="0" presId="urn:microsoft.com/office/officeart/2005/8/layout/hierarchy3"/>
    <dgm:cxn modelId="{D359F633-D333-4378-9CB0-0D8D2DE4EB78}" srcId="{6F50212D-4843-40FD-B2F5-F6776FCF1F23}" destId="{2CB9C183-37E8-42A1-ADCC-B31276127005}" srcOrd="0" destOrd="0" parTransId="{BC8B8D5A-B593-4536-962A-2AFBB34F87CD}" sibTransId="{116DC5B9-928A-47C2-83AF-13A440E3592A}"/>
    <dgm:cxn modelId="{913D9CF5-B068-4BF5-9CD3-0016FBD88251}" type="presOf" srcId="{53B135F9-8836-4B4F-879A-44DC289E04BA}" destId="{D63B4A33-29CB-48B4-A4AF-A518B83D5A17}" srcOrd="0" destOrd="0" presId="urn:microsoft.com/office/officeart/2005/8/layout/hierarchy3"/>
    <dgm:cxn modelId="{147ECE7A-ADDC-4623-A9C1-AB1F595BA638}" type="presParOf" srcId="{D63B4A33-29CB-48B4-A4AF-A518B83D5A17}" destId="{0BE6B700-B7A4-4C19-A5FB-7521040CECC5}" srcOrd="0" destOrd="0" presId="urn:microsoft.com/office/officeart/2005/8/layout/hierarchy3"/>
    <dgm:cxn modelId="{7ACCBA7F-A12B-4939-A82C-1ABDC782CD89}" type="presParOf" srcId="{0BE6B700-B7A4-4C19-A5FB-7521040CECC5}" destId="{288BD56F-9189-4B1D-AD91-2806AC1935D8}" srcOrd="0" destOrd="0" presId="urn:microsoft.com/office/officeart/2005/8/layout/hierarchy3"/>
    <dgm:cxn modelId="{3C58DAAC-A1FA-4037-82F4-ED32605D9086}" type="presParOf" srcId="{288BD56F-9189-4B1D-AD91-2806AC1935D8}" destId="{FC5BD7DB-62BA-43A0-B8D3-BFA4BCD00D3C}" srcOrd="0" destOrd="0" presId="urn:microsoft.com/office/officeart/2005/8/layout/hierarchy3"/>
    <dgm:cxn modelId="{6CA1C77F-663D-44A7-B8A7-3C3C03D8B0CC}" type="presParOf" srcId="{288BD56F-9189-4B1D-AD91-2806AC1935D8}" destId="{AC35D211-0355-4057-85C8-4F1E0CF0DBC2}" srcOrd="1" destOrd="0" presId="urn:microsoft.com/office/officeart/2005/8/layout/hierarchy3"/>
    <dgm:cxn modelId="{E8D67F0E-A528-4FDE-BF93-CC34A22CCFCF}" type="presParOf" srcId="{0BE6B700-B7A4-4C19-A5FB-7521040CECC5}" destId="{2FC709E3-2735-481B-A41F-86FAB23D7E19}" srcOrd="1" destOrd="0" presId="urn:microsoft.com/office/officeart/2005/8/layout/hierarchy3"/>
    <dgm:cxn modelId="{1071D1B9-3DE2-45CF-A7CA-B872A7BCB781}" type="presParOf" srcId="{2FC709E3-2735-481B-A41F-86FAB23D7E19}" destId="{C31D2A2E-EF28-4C7F-86DF-20050AEBA27F}" srcOrd="0" destOrd="0" presId="urn:microsoft.com/office/officeart/2005/8/layout/hierarchy3"/>
    <dgm:cxn modelId="{EE8F17A3-D585-45E5-8704-5C8601EA3BCC}" type="presParOf" srcId="{2FC709E3-2735-481B-A41F-86FAB23D7E19}" destId="{5E984029-6167-4D46-B827-27E384D75945}" srcOrd="1" destOrd="0" presId="urn:microsoft.com/office/officeart/2005/8/layout/hierarchy3"/>
    <dgm:cxn modelId="{EC18B358-376C-4D2E-AF0F-C0A251DDB869}" type="presParOf" srcId="{2FC709E3-2735-481B-A41F-86FAB23D7E19}" destId="{A5505A36-954F-4D19-86C1-F3A37529FC3B}" srcOrd="2" destOrd="0" presId="urn:microsoft.com/office/officeart/2005/8/layout/hierarchy3"/>
    <dgm:cxn modelId="{EA852E64-B40E-46F0-865F-45D7BD8BE806}" type="presParOf" srcId="{2FC709E3-2735-481B-A41F-86FAB23D7E19}" destId="{6B088CAB-409E-4C1E-A51A-61C74E80C698}" srcOrd="3" destOrd="0" presId="urn:microsoft.com/office/officeart/2005/8/layout/hierarchy3"/>
    <dgm:cxn modelId="{76DC42C7-614E-4EFF-A4D2-A139F39CF70D}" type="presParOf" srcId="{2FC709E3-2735-481B-A41F-86FAB23D7E19}" destId="{C78BC78C-9CEB-42B6-ACA6-8D9C7DF0619B}" srcOrd="4" destOrd="0" presId="urn:microsoft.com/office/officeart/2005/8/layout/hierarchy3"/>
    <dgm:cxn modelId="{3F61A4F7-CF24-476D-BC32-4C1CF4D76F01}" type="presParOf" srcId="{2FC709E3-2735-481B-A41F-86FAB23D7E19}" destId="{B12B8C44-6570-4E3D-AF11-BA6F44303BD7}" srcOrd="5" destOrd="0" presId="urn:microsoft.com/office/officeart/2005/8/layout/hierarchy3"/>
    <dgm:cxn modelId="{F572B30D-3C9F-43DB-95CA-1FCA4280D1B0}" type="presParOf" srcId="{2FC709E3-2735-481B-A41F-86FAB23D7E19}" destId="{F70450EE-0EF4-42CF-AF85-7A4ADB39BEAD}" srcOrd="6" destOrd="0" presId="urn:microsoft.com/office/officeart/2005/8/layout/hierarchy3"/>
    <dgm:cxn modelId="{DF7B4D42-8681-41E5-BBAC-0507EF108B1E}" type="presParOf" srcId="{2FC709E3-2735-481B-A41F-86FAB23D7E19}" destId="{3844C2F5-F169-4B04-AD5B-A44B0E6D6A56}" srcOrd="7" destOrd="0" presId="urn:microsoft.com/office/officeart/2005/8/layout/hierarchy3"/>
    <dgm:cxn modelId="{992F926C-2E76-4572-B75B-F2DCFAF29198}" type="presParOf" srcId="{2FC709E3-2735-481B-A41F-86FAB23D7E19}" destId="{E115206C-678D-40CF-BE58-6F4CCEC6CF41}" srcOrd="8" destOrd="0" presId="urn:microsoft.com/office/officeart/2005/8/layout/hierarchy3"/>
    <dgm:cxn modelId="{5FE71300-8CE8-44E1-9408-7965D8BA8D88}" type="presParOf" srcId="{2FC709E3-2735-481B-A41F-86FAB23D7E19}" destId="{F24569F0-D9C3-4C77-88D5-925D6CD90223}" srcOrd="9" destOrd="0" presId="urn:microsoft.com/office/officeart/2005/8/layout/hierarchy3"/>
    <dgm:cxn modelId="{E754EE11-788F-4560-8DE4-77C95684145D}" type="presParOf" srcId="{2FC709E3-2735-481B-A41F-86FAB23D7E19}" destId="{73489712-D15D-4687-94AE-C67CECA5A186}" srcOrd="10" destOrd="0" presId="urn:microsoft.com/office/officeart/2005/8/layout/hierarchy3"/>
    <dgm:cxn modelId="{F6355193-C901-4F99-971C-5ACED0591548}" type="presParOf" srcId="{2FC709E3-2735-481B-A41F-86FAB23D7E19}" destId="{D2D1CBF7-2961-4DBE-8232-C3569CFC6EE4}" srcOrd="11" destOrd="0" presId="urn:microsoft.com/office/officeart/2005/8/layout/hierarchy3"/>
    <dgm:cxn modelId="{A3974B6F-DCB0-455E-B89C-9C86F9633758}" type="presParOf" srcId="{D63B4A33-29CB-48B4-A4AF-A518B83D5A17}" destId="{6BC65EDA-44E7-49CA-86EC-3B979C27E4CA}" srcOrd="1" destOrd="0" presId="urn:microsoft.com/office/officeart/2005/8/layout/hierarchy3"/>
    <dgm:cxn modelId="{4CBFC578-6F8F-49F2-AB69-A6B01A9F9914}" type="presParOf" srcId="{6BC65EDA-44E7-49CA-86EC-3B979C27E4CA}" destId="{A2828E57-05DF-469B-A3EE-5A7DB649F51D}" srcOrd="0" destOrd="0" presId="urn:microsoft.com/office/officeart/2005/8/layout/hierarchy3"/>
    <dgm:cxn modelId="{EC4AF1F1-A358-4C22-8483-ABB3D240FCAE}" type="presParOf" srcId="{A2828E57-05DF-469B-A3EE-5A7DB649F51D}" destId="{A001844E-4F36-4FB3-8ADE-A9675D6938DE}" srcOrd="0" destOrd="0" presId="urn:microsoft.com/office/officeart/2005/8/layout/hierarchy3"/>
    <dgm:cxn modelId="{BFC5B564-74B6-4AC4-9878-8DD0D74E1D2F}" type="presParOf" srcId="{A2828E57-05DF-469B-A3EE-5A7DB649F51D}" destId="{E3F90AC1-634B-4BE2-A4BC-17FD4BE27F33}" srcOrd="1" destOrd="0" presId="urn:microsoft.com/office/officeart/2005/8/layout/hierarchy3"/>
    <dgm:cxn modelId="{0A593AE5-0927-4A6E-B838-67114ADD80E4}" type="presParOf" srcId="{6BC65EDA-44E7-49CA-86EC-3B979C27E4CA}" destId="{1A217FEF-3090-44D4-BC3D-FAA012ABACC0}" srcOrd="1" destOrd="0" presId="urn:microsoft.com/office/officeart/2005/8/layout/hierarchy3"/>
    <dgm:cxn modelId="{0610FF76-A24F-42FC-9C0E-B567BF23453F}" type="presParOf" srcId="{1A217FEF-3090-44D4-BC3D-FAA012ABACC0}" destId="{979136A1-90EC-42B4-86C7-15726F9D1308}" srcOrd="0" destOrd="0" presId="urn:microsoft.com/office/officeart/2005/8/layout/hierarchy3"/>
    <dgm:cxn modelId="{BAC08509-A3C4-49E0-8FCE-BC50F81D0095}" type="presParOf" srcId="{1A217FEF-3090-44D4-BC3D-FAA012ABACC0}" destId="{A1CC5B9C-0DA2-4DE7-AC27-E9827793AB62}" srcOrd="1" destOrd="0" presId="urn:microsoft.com/office/officeart/2005/8/layout/hierarchy3"/>
    <dgm:cxn modelId="{7C827075-EF7A-4435-8769-9EFEF9662346}" type="presParOf" srcId="{1A217FEF-3090-44D4-BC3D-FAA012ABACC0}" destId="{B77D2DCE-4F8D-4ECE-8A72-7A20CEEB1FF6}" srcOrd="2" destOrd="0" presId="urn:microsoft.com/office/officeart/2005/8/layout/hierarchy3"/>
    <dgm:cxn modelId="{6EFDB785-A7D1-4F71-B91C-E43CA53DC214}" type="presParOf" srcId="{1A217FEF-3090-44D4-BC3D-FAA012ABACC0}" destId="{500F8FAD-50B4-4AB2-8409-BE17C046EAF1}" srcOrd="3" destOrd="0" presId="urn:microsoft.com/office/officeart/2005/8/layout/hierarchy3"/>
    <dgm:cxn modelId="{2D1515C7-5A8C-44FE-83B6-9F54229B2B08}" type="presParOf" srcId="{1A217FEF-3090-44D4-BC3D-FAA012ABACC0}" destId="{95D8757F-52EC-460A-9AA5-2A355C9E2F4E}" srcOrd="4" destOrd="0" presId="urn:microsoft.com/office/officeart/2005/8/layout/hierarchy3"/>
    <dgm:cxn modelId="{D49E7226-7D75-4D0D-914F-3A099C4F147E}" type="presParOf" srcId="{1A217FEF-3090-44D4-BC3D-FAA012ABACC0}" destId="{92296C21-DB87-45C9-8C87-F51C803C83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90D606-87F4-44A9-BF29-C515D9EB8FF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B3F1E-B46B-4EEC-A79E-11A7F6F72BFB}">
      <dgm:prSet custT="1"/>
      <dgm:spPr/>
      <dgm:t>
        <a:bodyPr/>
        <a:lstStyle/>
        <a:p>
          <a:pPr rtl="0"/>
          <a:r>
            <a:rPr lang="en-US" sz="2000" dirty="0" smtClean="0"/>
            <a:t>Meet with employers at a convenient location </a:t>
          </a:r>
          <a:endParaRPr lang="en-US" sz="2000" dirty="0"/>
        </a:p>
      </dgm:t>
    </dgm:pt>
    <dgm:pt modelId="{FC450D9C-E108-4528-BA49-07CEBB5224D3}" type="parTrans" cxnId="{7DA2F504-DBFA-42E7-9590-A15D4975F6C7}">
      <dgm:prSet/>
      <dgm:spPr/>
      <dgm:t>
        <a:bodyPr/>
        <a:lstStyle/>
        <a:p>
          <a:endParaRPr lang="en-US" sz="2400"/>
        </a:p>
      </dgm:t>
    </dgm:pt>
    <dgm:pt modelId="{6EF5AEE3-76EA-4821-BE19-127B5DB9008D}" type="sibTrans" cxnId="{7DA2F504-DBFA-42E7-9590-A15D4975F6C7}">
      <dgm:prSet/>
      <dgm:spPr/>
      <dgm:t>
        <a:bodyPr/>
        <a:lstStyle/>
        <a:p>
          <a:endParaRPr lang="en-US" sz="2400"/>
        </a:p>
      </dgm:t>
    </dgm:pt>
    <dgm:pt modelId="{CA20AD50-4939-4EE3-95C2-6F4D2ED5AB66}">
      <dgm:prSet custT="1"/>
      <dgm:spPr/>
      <dgm:t>
        <a:bodyPr/>
        <a:lstStyle/>
        <a:p>
          <a:pPr rtl="0"/>
          <a:r>
            <a:rPr lang="en-US" sz="2000" dirty="0" smtClean="0"/>
            <a:t>Network with a variety of companies</a:t>
          </a:r>
          <a:endParaRPr lang="en-US" sz="2000" dirty="0"/>
        </a:p>
      </dgm:t>
    </dgm:pt>
    <dgm:pt modelId="{49613E90-DD9E-4256-BD85-C3DA92844050}" type="parTrans" cxnId="{2BCDAEF1-9851-4122-8E45-09CFB180E6AE}">
      <dgm:prSet/>
      <dgm:spPr/>
      <dgm:t>
        <a:bodyPr/>
        <a:lstStyle/>
        <a:p>
          <a:endParaRPr lang="en-US" sz="2400"/>
        </a:p>
      </dgm:t>
    </dgm:pt>
    <dgm:pt modelId="{7CD1A35A-8D09-4B50-AF06-107178DF1A4A}" type="sibTrans" cxnId="{2BCDAEF1-9851-4122-8E45-09CFB180E6AE}">
      <dgm:prSet/>
      <dgm:spPr/>
      <dgm:t>
        <a:bodyPr/>
        <a:lstStyle/>
        <a:p>
          <a:endParaRPr lang="en-US" sz="2400"/>
        </a:p>
      </dgm:t>
    </dgm:pt>
    <dgm:pt modelId="{D8EA5B18-4FEF-4CA8-AC52-D3F95B2C1464}">
      <dgm:prSet custT="1"/>
      <dgm:spPr/>
      <dgm:t>
        <a:bodyPr/>
        <a:lstStyle/>
        <a:p>
          <a:pPr rtl="0"/>
          <a:r>
            <a:rPr lang="en-US" sz="2000" dirty="0" smtClean="0"/>
            <a:t>Make great 1</a:t>
          </a:r>
          <a:r>
            <a:rPr lang="en-US" sz="2000" baseline="30000" dirty="0" smtClean="0"/>
            <a:t>st</a:t>
          </a:r>
          <a:r>
            <a:rPr lang="en-US" sz="2000" dirty="0" smtClean="0"/>
            <a:t> impressions</a:t>
          </a:r>
          <a:endParaRPr lang="en-US" sz="2000" dirty="0"/>
        </a:p>
      </dgm:t>
    </dgm:pt>
    <dgm:pt modelId="{2D0895B0-A68F-4F40-BFA4-E677D3F2D663}" type="parTrans" cxnId="{F9DB4C20-2D8C-4421-B09C-632E7F01B410}">
      <dgm:prSet/>
      <dgm:spPr/>
      <dgm:t>
        <a:bodyPr/>
        <a:lstStyle/>
        <a:p>
          <a:endParaRPr lang="en-US" sz="2400"/>
        </a:p>
      </dgm:t>
    </dgm:pt>
    <dgm:pt modelId="{CEA56113-A013-44B9-B07D-9F150A5EAA38}" type="sibTrans" cxnId="{F9DB4C20-2D8C-4421-B09C-632E7F01B410}">
      <dgm:prSet/>
      <dgm:spPr/>
      <dgm:t>
        <a:bodyPr/>
        <a:lstStyle/>
        <a:p>
          <a:endParaRPr lang="en-US" sz="2400"/>
        </a:p>
      </dgm:t>
    </dgm:pt>
    <dgm:pt modelId="{F09D2C90-4589-4089-8D1B-8BC5C2B2DC06}">
      <dgm:prSet custT="1"/>
      <dgm:spPr/>
      <dgm:t>
        <a:bodyPr/>
        <a:lstStyle/>
        <a:p>
          <a:pPr rtl="0"/>
          <a:r>
            <a:rPr lang="en-US" sz="2000" dirty="0" smtClean="0"/>
            <a:t>Might have on-site interviews</a:t>
          </a:r>
          <a:endParaRPr lang="en-US" sz="2000" dirty="0"/>
        </a:p>
      </dgm:t>
    </dgm:pt>
    <dgm:pt modelId="{50D3E900-B566-45F9-A7A9-B5995BA02503}" type="parTrans" cxnId="{D3CA5593-CFB4-47D1-AC21-4584F4019B42}">
      <dgm:prSet/>
      <dgm:spPr/>
      <dgm:t>
        <a:bodyPr/>
        <a:lstStyle/>
        <a:p>
          <a:endParaRPr lang="en-US" sz="2400"/>
        </a:p>
      </dgm:t>
    </dgm:pt>
    <dgm:pt modelId="{65A05C96-54A7-4119-BA24-98ACF7F7976C}" type="sibTrans" cxnId="{D3CA5593-CFB4-47D1-AC21-4584F4019B42}">
      <dgm:prSet/>
      <dgm:spPr/>
      <dgm:t>
        <a:bodyPr/>
        <a:lstStyle/>
        <a:p>
          <a:endParaRPr lang="en-US" sz="2400"/>
        </a:p>
      </dgm:t>
    </dgm:pt>
    <dgm:pt modelId="{9D91C457-022C-4278-BE0D-32A36DD04C84}" type="pres">
      <dgm:prSet presAssocID="{A990D606-87F4-44A9-BF29-C515D9EB8FF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5607B-94F0-4C44-8D84-923657E7BFEC}" type="pres">
      <dgm:prSet presAssocID="{A990D606-87F4-44A9-BF29-C515D9EB8FF8}" presName="cycle" presStyleCnt="0"/>
      <dgm:spPr/>
    </dgm:pt>
    <dgm:pt modelId="{11BA15BB-7304-4E07-B3D7-37EA33279B6F}" type="pres">
      <dgm:prSet presAssocID="{A990D606-87F4-44A9-BF29-C515D9EB8FF8}" presName="centerShape" presStyleCnt="0"/>
      <dgm:spPr/>
    </dgm:pt>
    <dgm:pt modelId="{AF90CABA-BC9B-4F67-873D-A0235CA666BF}" type="pres">
      <dgm:prSet presAssocID="{A990D606-87F4-44A9-BF29-C515D9EB8FF8}" presName="connSite" presStyleLbl="node1" presStyleIdx="0" presStyleCnt="5"/>
      <dgm:spPr/>
    </dgm:pt>
    <dgm:pt modelId="{4A4EFA48-CC82-4CD0-AB7A-6B85A7FB57C0}" type="pres">
      <dgm:prSet presAssocID="{A990D606-87F4-44A9-BF29-C515D9EB8FF8}" presName="visible" presStyleLbl="node1" presStyleIdx="0" presStyleCnt="5" custScaleX="181410" custScaleY="194351" custLinFactNeighborX="-34979" custLinFactNeighborY="36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CF213E81-369A-40B2-AB20-6DA71354E5AD}" type="pres">
      <dgm:prSet presAssocID="{FC450D9C-E108-4528-BA49-07CEBB5224D3}" presName="Name25" presStyleLbl="parChTrans1D1" presStyleIdx="0" presStyleCnt="4"/>
      <dgm:spPr/>
      <dgm:t>
        <a:bodyPr/>
        <a:lstStyle/>
        <a:p>
          <a:endParaRPr lang="en-US"/>
        </a:p>
      </dgm:t>
    </dgm:pt>
    <dgm:pt modelId="{0D426DF6-07F4-48CA-B3BF-AE1EDA426CCB}" type="pres">
      <dgm:prSet presAssocID="{5CAB3F1E-B46B-4EEC-A79E-11A7F6F72BFB}" presName="node" presStyleCnt="0"/>
      <dgm:spPr/>
    </dgm:pt>
    <dgm:pt modelId="{15873A24-2719-4778-9C32-27EBED812215}" type="pres">
      <dgm:prSet presAssocID="{5CAB3F1E-B46B-4EEC-A79E-11A7F6F72BFB}" presName="parentNode" presStyleLbl="node1" presStyleIdx="1" presStyleCnt="5" custScaleX="163208" custScaleY="161723" custLinFactNeighborX="77528" custLinFactNeighborY="207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FD7C9-F0A9-4FD6-BE75-49203C735813}" type="pres">
      <dgm:prSet presAssocID="{5CAB3F1E-B46B-4EEC-A79E-11A7F6F72BFB}" presName="childNode" presStyleLbl="revTx" presStyleIdx="0" presStyleCnt="0">
        <dgm:presLayoutVars>
          <dgm:bulletEnabled val="1"/>
        </dgm:presLayoutVars>
      </dgm:prSet>
      <dgm:spPr/>
    </dgm:pt>
    <dgm:pt modelId="{6F756B27-B0CB-41BD-88C2-C117871D74FD}" type="pres">
      <dgm:prSet presAssocID="{49613E90-DD9E-4256-BD85-C3DA92844050}" presName="Name25" presStyleLbl="parChTrans1D1" presStyleIdx="1" presStyleCnt="4"/>
      <dgm:spPr/>
      <dgm:t>
        <a:bodyPr/>
        <a:lstStyle/>
        <a:p>
          <a:endParaRPr lang="en-US"/>
        </a:p>
      </dgm:t>
    </dgm:pt>
    <dgm:pt modelId="{59418B53-4F8E-40FF-89EB-3CF26205D0E2}" type="pres">
      <dgm:prSet presAssocID="{CA20AD50-4939-4EE3-95C2-6F4D2ED5AB66}" presName="node" presStyleCnt="0"/>
      <dgm:spPr/>
    </dgm:pt>
    <dgm:pt modelId="{8C8E1CE2-FB38-42BB-8F74-1F08A99CFC9F}" type="pres">
      <dgm:prSet presAssocID="{CA20AD50-4939-4EE3-95C2-6F4D2ED5AB66}" presName="parentNode" presStyleLbl="node1" presStyleIdx="2" presStyleCnt="5" custScaleX="161236" custScaleY="155894" custLinFactX="98423" custLinFactNeighborX="100000" custLinFactNeighborY="-553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18BBC-C98E-4C61-B5FE-6D30FAE1936A}" type="pres">
      <dgm:prSet presAssocID="{CA20AD50-4939-4EE3-95C2-6F4D2ED5AB66}" presName="childNode" presStyleLbl="revTx" presStyleIdx="0" presStyleCnt="0">
        <dgm:presLayoutVars>
          <dgm:bulletEnabled val="1"/>
        </dgm:presLayoutVars>
      </dgm:prSet>
      <dgm:spPr/>
    </dgm:pt>
    <dgm:pt modelId="{CB9C7363-6DA7-459E-AB85-B35B374E3268}" type="pres">
      <dgm:prSet presAssocID="{2D0895B0-A68F-4F40-BFA4-E677D3F2D663}" presName="Name25" presStyleLbl="parChTrans1D1" presStyleIdx="2" presStyleCnt="4"/>
      <dgm:spPr/>
      <dgm:t>
        <a:bodyPr/>
        <a:lstStyle/>
        <a:p>
          <a:endParaRPr lang="en-US"/>
        </a:p>
      </dgm:t>
    </dgm:pt>
    <dgm:pt modelId="{6899C670-5A74-43CA-ADC4-CB4E85B9A81C}" type="pres">
      <dgm:prSet presAssocID="{D8EA5B18-4FEF-4CA8-AC52-D3F95B2C1464}" presName="node" presStyleCnt="0"/>
      <dgm:spPr/>
    </dgm:pt>
    <dgm:pt modelId="{64A550A4-D867-4CCC-A216-D3230964D32C}" type="pres">
      <dgm:prSet presAssocID="{D8EA5B18-4FEF-4CA8-AC52-D3F95B2C1464}" presName="parentNode" presStyleLbl="node1" presStyleIdx="3" presStyleCnt="5" custScaleX="164371" custScaleY="158857" custLinFactX="100000" custLinFactNeighborX="110802" custLinFactNeighborY="-102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FA898-AC77-4126-B195-C51F962516DF}" type="pres">
      <dgm:prSet presAssocID="{D8EA5B18-4FEF-4CA8-AC52-D3F95B2C1464}" presName="childNode" presStyleLbl="revTx" presStyleIdx="0" presStyleCnt="0">
        <dgm:presLayoutVars>
          <dgm:bulletEnabled val="1"/>
        </dgm:presLayoutVars>
      </dgm:prSet>
      <dgm:spPr/>
    </dgm:pt>
    <dgm:pt modelId="{4238732C-5ABE-430D-956B-72D8E5328157}" type="pres">
      <dgm:prSet presAssocID="{50D3E900-B566-45F9-A7A9-B5995BA02503}" presName="Name25" presStyleLbl="parChTrans1D1" presStyleIdx="3" presStyleCnt="4"/>
      <dgm:spPr/>
      <dgm:t>
        <a:bodyPr/>
        <a:lstStyle/>
        <a:p>
          <a:endParaRPr lang="en-US"/>
        </a:p>
      </dgm:t>
    </dgm:pt>
    <dgm:pt modelId="{D913B1ED-973A-4DD4-80E4-2B22A6B285E4}" type="pres">
      <dgm:prSet presAssocID="{F09D2C90-4589-4089-8D1B-8BC5C2B2DC06}" presName="node" presStyleCnt="0"/>
      <dgm:spPr/>
    </dgm:pt>
    <dgm:pt modelId="{E77187E8-1723-4A6F-B19E-606FA44AF8F3}" type="pres">
      <dgm:prSet presAssocID="{F09D2C90-4589-4089-8D1B-8BC5C2B2DC06}" presName="parentNode" presStyleLbl="node1" presStyleIdx="4" presStyleCnt="5" custScaleX="161629" custScaleY="158863" custLinFactX="26240" custLinFactNeighborX="100000" custLinFactNeighborY="96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347D1-684D-4B88-BBD6-4F9746ABD31D}" type="pres">
      <dgm:prSet presAssocID="{F09D2C90-4589-4089-8D1B-8BC5C2B2DC0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3CA5593-CFB4-47D1-AC21-4584F4019B42}" srcId="{A990D606-87F4-44A9-BF29-C515D9EB8FF8}" destId="{F09D2C90-4589-4089-8D1B-8BC5C2B2DC06}" srcOrd="3" destOrd="0" parTransId="{50D3E900-B566-45F9-A7A9-B5995BA02503}" sibTransId="{65A05C96-54A7-4119-BA24-98ACF7F7976C}"/>
    <dgm:cxn modelId="{BF963305-EABD-4097-8568-87352E6B51DC}" type="presOf" srcId="{50D3E900-B566-45F9-A7A9-B5995BA02503}" destId="{4238732C-5ABE-430D-956B-72D8E5328157}" srcOrd="0" destOrd="0" presId="urn:microsoft.com/office/officeart/2005/8/layout/radial2"/>
    <dgm:cxn modelId="{B6FC2FCD-89E8-4C99-8A3A-10CBC881E136}" type="presOf" srcId="{2D0895B0-A68F-4F40-BFA4-E677D3F2D663}" destId="{CB9C7363-6DA7-459E-AB85-B35B374E3268}" srcOrd="0" destOrd="0" presId="urn:microsoft.com/office/officeart/2005/8/layout/radial2"/>
    <dgm:cxn modelId="{F9DB4C20-2D8C-4421-B09C-632E7F01B410}" srcId="{A990D606-87F4-44A9-BF29-C515D9EB8FF8}" destId="{D8EA5B18-4FEF-4CA8-AC52-D3F95B2C1464}" srcOrd="2" destOrd="0" parTransId="{2D0895B0-A68F-4F40-BFA4-E677D3F2D663}" sibTransId="{CEA56113-A013-44B9-B07D-9F150A5EAA38}"/>
    <dgm:cxn modelId="{E18C132D-84F5-46CE-BDDA-6038BBFCB7D9}" type="presOf" srcId="{D8EA5B18-4FEF-4CA8-AC52-D3F95B2C1464}" destId="{64A550A4-D867-4CCC-A216-D3230964D32C}" srcOrd="0" destOrd="0" presId="urn:microsoft.com/office/officeart/2005/8/layout/radial2"/>
    <dgm:cxn modelId="{6503093E-1DA5-4812-9CAA-40687F39FEF8}" type="presOf" srcId="{F09D2C90-4589-4089-8D1B-8BC5C2B2DC06}" destId="{E77187E8-1723-4A6F-B19E-606FA44AF8F3}" srcOrd="0" destOrd="0" presId="urn:microsoft.com/office/officeart/2005/8/layout/radial2"/>
    <dgm:cxn modelId="{7DA2F504-DBFA-42E7-9590-A15D4975F6C7}" srcId="{A990D606-87F4-44A9-BF29-C515D9EB8FF8}" destId="{5CAB3F1E-B46B-4EEC-A79E-11A7F6F72BFB}" srcOrd="0" destOrd="0" parTransId="{FC450D9C-E108-4528-BA49-07CEBB5224D3}" sibTransId="{6EF5AEE3-76EA-4821-BE19-127B5DB9008D}"/>
    <dgm:cxn modelId="{4742C017-E44E-4985-AD5F-A3BC0C66376F}" type="presOf" srcId="{49613E90-DD9E-4256-BD85-C3DA92844050}" destId="{6F756B27-B0CB-41BD-88C2-C117871D74FD}" srcOrd="0" destOrd="0" presId="urn:microsoft.com/office/officeart/2005/8/layout/radial2"/>
    <dgm:cxn modelId="{2BCDAEF1-9851-4122-8E45-09CFB180E6AE}" srcId="{A990D606-87F4-44A9-BF29-C515D9EB8FF8}" destId="{CA20AD50-4939-4EE3-95C2-6F4D2ED5AB66}" srcOrd="1" destOrd="0" parTransId="{49613E90-DD9E-4256-BD85-C3DA92844050}" sibTransId="{7CD1A35A-8D09-4B50-AF06-107178DF1A4A}"/>
    <dgm:cxn modelId="{DA8A4CA6-D33F-4AB5-881C-240053E49334}" type="presOf" srcId="{CA20AD50-4939-4EE3-95C2-6F4D2ED5AB66}" destId="{8C8E1CE2-FB38-42BB-8F74-1F08A99CFC9F}" srcOrd="0" destOrd="0" presId="urn:microsoft.com/office/officeart/2005/8/layout/radial2"/>
    <dgm:cxn modelId="{C0F2D477-C00D-4984-B3A1-58AF2E74757B}" type="presOf" srcId="{FC450D9C-E108-4528-BA49-07CEBB5224D3}" destId="{CF213E81-369A-40B2-AB20-6DA71354E5AD}" srcOrd="0" destOrd="0" presId="urn:microsoft.com/office/officeart/2005/8/layout/radial2"/>
    <dgm:cxn modelId="{421B6D9B-6148-4193-AA82-E4F974188A44}" type="presOf" srcId="{5CAB3F1E-B46B-4EEC-A79E-11A7F6F72BFB}" destId="{15873A24-2719-4778-9C32-27EBED812215}" srcOrd="0" destOrd="0" presId="urn:microsoft.com/office/officeart/2005/8/layout/radial2"/>
    <dgm:cxn modelId="{16407492-241D-4758-BB33-05B6BE72965F}" type="presOf" srcId="{A990D606-87F4-44A9-BF29-C515D9EB8FF8}" destId="{9D91C457-022C-4278-BE0D-32A36DD04C84}" srcOrd="0" destOrd="0" presId="urn:microsoft.com/office/officeart/2005/8/layout/radial2"/>
    <dgm:cxn modelId="{C8137E4E-F23B-45C5-BF60-D33E431FDFCD}" type="presParOf" srcId="{9D91C457-022C-4278-BE0D-32A36DD04C84}" destId="{58A5607B-94F0-4C44-8D84-923657E7BFEC}" srcOrd="0" destOrd="0" presId="urn:microsoft.com/office/officeart/2005/8/layout/radial2"/>
    <dgm:cxn modelId="{9714369C-D3F0-4CE0-9534-B6C72754FB58}" type="presParOf" srcId="{58A5607B-94F0-4C44-8D84-923657E7BFEC}" destId="{11BA15BB-7304-4E07-B3D7-37EA33279B6F}" srcOrd="0" destOrd="0" presId="urn:microsoft.com/office/officeart/2005/8/layout/radial2"/>
    <dgm:cxn modelId="{678AAA04-4135-4B34-9775-D3AC7960D27B}" type="presParOf" srcId="{11BA15BB-7304-4E07-B3D7-37EA33279B6F}" destId="{AF90CABA-BC9B-4F67-873D-A0235CA666BF}" srcOrd="0" destOrd="0" presId="urn:microsoft.com/office/officeart/2005/8/layout/radial2"/>
    <dgm:cxn modelId="{EDF70AD3-BCB5-4663-A66E-3A6B1BF1DC29}" type="presParOf" srcId="{11BA15BB-7304-4E07-B3D7-37EA33279B6F}" destId="{4A4EFA48-CC82-4CD0-AB7A-6B85A7FB57C0}" srcOrd="1" destOrd="0" presId="urn:microsoft.com/office/officeart/2005/8/layout/radial2"/>
    <dgm:cxn modelId="{1D6B2E96-FCC1-40C1-9B0E-D5D8E078021C}" type="presParOf" srcId="{58A5607B-94F0-4C44-8D84-923657E7BFEC}" destId="{CF213E81-369A-40B2-AB20-6DA71354E5AD}" srcOrd="1" destOrd="0" presId="urn:microsoft.com/office/officeart/2005/8/layout/radial2"/>
    <dgm:cxn modelId="{38411992-5E3F-4AE4-8765-6E6C22F13B55}" type="presParOf" srcId="{58A5607B-94F0-4C44-8D84-923657E7BFEC}" destId="{0D426DF6-07F4-48CA-B3BF-AE1EDA426CCB}" srcOrd="2" destOrd="0" presId="urn:microsoft.com/office/officeart/2005/8/layout/radial2"/>
    <dgm:cxn modelId="{8BB2161D-114F-48B3-A179-BD3845B9E8D1}" type="presParOf" srcId="{0D426DF6-07F4-48CA-B3BF-AE1EDA426CCB}" destId="{15873A24-2719-4778-9C32-27EBED812215}" srcOrd="0" destOrd="0" presId="urn:microsoft.com/office/officeart/2005/8/layout/radial2"/>
    <dgm:cxn modelId="{5C40524C-55CE-4461-9716-A29ED67FFAC9}" type="presParOf" srcId="{0D426DF6-07F4-48CA-B3BF-AE1EDA426CCB}" destId="{C99FD7C9-F0A9-4FD6-BE75-49203C735813}" srcOrd="1" destOrd="0" presId="urn:microsoft.com/office/officeart/2005/8/layout/radial2"/>
    <dgm:cxn modelId="{34A893AD-FCE3-46EB-BBEE-5CE38176FBEE}" type="presParOf" srcId="{58A5607B-94F0-4C44-8D84-923657E7BFEC}" destId="{6F756B27-B0CB-41BD-88C2-C117871D74FD}" srcOrd="3" destOrd="0" presId="urn:microsoft.com/office/officeart/2005/8/layout/radial2"/>
    <dgm:cxn modelId="{80806A27-95AA-438A-86F5-F1C9605301C4}" type="presParOf" srcId="{58A5607B-94F0-4C44-8D84-923657E7BFEC}" destId="{59418B53-4F8E-40FF-89EB-3CF26205D0E2}" srcOrd="4" destOrd="0" presId="urn:microsoft.com/office/officeart/2005/8/layout/radial2"/>
    <dgm:cxn modelId="{1B591700-03A7-4ACC-872D-3D6763BD6575}" type="presParOf" srcId="{59418B53-4F8E-40FF-89EB-3CF26205D0E2}" destId="{8C8E1CE2-FB38-42BB-8F74-1F08A99CFC9F}" srcOrd="0" destOrd="0" presId="urn:microsoft.com/office/officeart/2005/8/layout/radial2"/>
    <dgm:cxn modelId="{45885510-2F72-4E07-88FA-BCDB39F0270B}" type="presParOf" srcId="{59418B53-4F8E-40FF-89EB-3CF26205D0E2}" destId="{39F18BBC-C98E-4C61-B5FE-6D30FAE1936A}" srcOrd="1" destOrd="0" presId="urn:microsoft.com/office/officeart/2005/8/layout/radial2"/>
    <dgm:cxn modelId="{B8B4F7B4-CB97-4873-8196-FDE1CC75904C}" type="presParOf" srcId="{58A5607B-94F0-4C44-8D84-923657E7BFEC}" destId="{CB9C7363-6DA7-459E-AB85-B35B374E3268}" srcOrd="5" destOrd="0" presId="urn:microsoft.com/office/officeart/2005/8/layout/radial2"/>
    <dgm:cxn modelId="{068CDD62-E3FA-454E-8ABB-01999B47B4E6}" type="presParOf" srcId="{58A5607B-94F0-4C44-8D84-923657E7BFEC}" destId="{6899C670-5A74-43CA-ADC4-CB4E85B9A81C}" srcOrd="6" destOrd="0" presId="urn:microsoft.com/office/officeart/2005/8/layout/radial2"/>
    <dgm:cxn modelId="{26740602-4318-4ECA-BD95-FAA3C670B773}" type="presParOf" srcId="{6899C670-5A74-43CA-ADC4-CB4E85B9A81C}" destId="{64A550A4-D867-4CCC-A216-D3230964D32C}" srcOrd="0" destOrd="0" presId="urn:microsoft.com/office/officeart/2005/8/layout/radial2"/>
    <dgm:cxn modelId="{7B49D683-C4EB-414A-AF5E-2BAA8CF1926B}" type="presParOf" srcId="{6899C670-5A74-43CA-ADC4-CB4E85B9A81C}" destId="{355FA898-AC77-4126-B195-C51F962516DF}" srcOrd="1" destOrd="0" presId="urn:microsoft.com/office/officeart/2005/8/layout/radial2"/>
    <dgm:cxn modelId="{17E99B50-0DE9-4549-A7D4-005A74F932F9}" type="presParOf" srcId="{58A5607B-94F0-4C44-8D84-923657E7BFEC}" destId="{4238732C-5ABE-430D-956B-72D8E5328157}" srcOrd="7" destOrd="0" presId="urn:microsoft.com/office/officeart/2005/8/layout/radial2"/>
    <dgm:cxn modelId="{C20612E7-8E55-479D-B457-326542D82DBB}" type="presParOf" srcId="{58A5607B-94F0-4C44-8D84-923657E7BFEC}" destId="{D913B1ED-973A-4DD4-80E4-2B22A6B285E4}" srcOrd="8" destOrd="0" presId="urn:microsoft.com/office/officeart/2005/8/layout/radial2"/>
    <dgm:cxn modelId="{A9735233-B412-4F68-9FEC-D274550EC864}" type="presParOf" srcId="{D913B1ED-973A-4DD4-80E4-2B22A6B285E4}" destId="{E77187E8-1723-4A6F-B19E-606FA44AF8F3}" srcOrd="0" destOrd="0" presId="urn:microsoft.com/office/officeart/2005/8/layout/radial2"/>
    <dgm:cxn modelId="{0F7C42A4-EEF1-49AF-9A65-E6D03F06DD43}" type="presParOf" srcId="{D913B1ED-973A-4DD4-80E4-2B22A6B285E4}" destId="{4A9347D1-684D-4B88-BBD6-4F9746ABD31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8E233E-FB10-474A-88F3-6D87964FEC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5F5493D-129F-42B6-9302-39536552D43E}">
      <dgm:prSet/>
      <dgm:spPr/>
      <dgm:t>
        <a:bodyPr/>
        <a:lstStyle/>
        <a:p>
          <a:pPr rtl="0"/>
          <a:r>
            <a:rPr lang="en-US" dirty="0" smtClean="0"/>
            <a:t>Name, Major, EGD</a:t>
          </a:r>
          <a:endParaRPr lang="en-US" dirty="0"/>
        </a:p>
      </dgm:t>
    </dgm:pt>
    <dgm:pt modelId="{266AB2CA-D2A0-40F0-828D-C056C3B1EC21}" type="parTrans" cxnId="{268844C6-341F-4576-8ACE-8A3AF22B84E2}">
      <dgm:prSet/>
      <dgm:spPr/>
      <dgm:t>
        <a:bodyPr/>
        <a:lstStyle/>
        <a:p>
          <a:endParaRPr lang="en-US"/>
        </a:p>
      </dgm:t>
    </dgm:pt>
    <dgm:pt modelId="{AA808252-0BBC-4716-9458-910ADAED089A}" type="sibTrans" cxnId="{268844C6-341F-4576-8ACE-8A3AF22B84E2}">
      <dgm:prSet/>
      <dgm:spPr/>
      <dgm:t>
        <a:bodyPr/>
        <a:lstStyle/>
        <a:p>
          <a:endParaRPr lang="en-US"/>
        </a:p>
      </dgm:t>
    </dgm:pt>
    <dgm:pt modelId="{24276CCC-13E0-4381-9277-2B97EEDF8195}">
      <dgm:prSet/>
      <dgm:spPr/>
      <dgm:t>
        <a:bodyPr/>
        <a:lstStyle/>
        <a:p>
          <a:pPr rtl="0"/>
          <a:r>
            <a:rPr lang="en-US" dirty="0" smtClean="0"/>
            <a:t>Objective </a:t>
          </a:r>
          <a:endParaRPr lang="en-US" dirty="0"/>
        </a:p>
      </dgm:t>
    </dgm:pt>
    <dgm:pt modelId="{0A88024A-5F9E-454B-93E2-6B1799A985F7}" type="parTrans" cxnId="{BD829076-CEE4-4154-A904-2401F352DB24}">
      <dgm:prSet/>
      <dgm:spPr/>
      <dgm:t>
        <a:bodyPr/>
        <a:lstStyle/>
        <a:p>
          <a:endParaRPr lang="en-US"/>
        </a:p>
      </dgm:t>
    </dgm:pt>
    <dgm:pt modelId="{E2CCBD42-2F96-4CA2-862C-7B80B237F060}" type="sibTrans" cxnId="{BD829076-CEE4-4154-A904-2401F352DB24}">
      <dgm:prSet/>
      <dgm:spPr/>
      <dgm:t>
        <a:bodyPr/>
        <a:lstStyle/>
        <a:p>
          <a:endParaRPr lang="en-US"/>
        </a:p>
      </dgm:t>
    </dgm:pt>
    <dgm:pt modelId="{C635328D-26C2-42DC-94FB-B8B998BDC7B2}">
      <dgm:prSet/>
      <dgm:spPr/>
      <dgm:t>
        <a:bodyPr/>
        <a:lstStyle/>
        <a:p>
          <a:pPr rtl="0"/>
          <a:r>
            <a:rPr lang="en-US" dirty="0" smtClean="0"/>
            <a:t>Interests/ Reasons for being here</a:t>
          </a:r>
          <a:endParaRPr lang="en-US" dirty="0"/>
        </a:p>
      </dgm:t>
    </dgm:pt>
    <dgm:pt modelId="{A7E1D99A-D914-4945-9D8A-1BF7BBA91995}" type="parTrans" cxnId="{CF5BD5C0-3DB7-44E6-AF63-0917D76185BD}">
      <dgm:prSet/>
      <dgm:spPr/>
      <dgm:t>
        <a:bodyPr/>
        <a:lstStyle/>
        <a:p>
          <a:endParaRPr lang="en-US"/>
        </a:p>
      </dgm:t>
    </dgm:pt>
    <dgm:pt modelId="{147FCEFA-CD04-4FAE-85FF-DCF22D146286}" type="sibTrans" cxnId="{CF5BD5C0-3DB7-44E6-AF63-0917D76185BD}">
      <dgm:prSet/>
      <dgm:spPr/>
      <dgm:t>
        <a:bodyPr/>
        <a:lstStyle/>
        <a:p>
          <a:endParaRPr lang="en-US"/>
        </a:p>
      </dgm:t>
    </dgm:pt>
    <dgm:pt modelId="{1EE4B55B-3709-4271-8248-9683CAD39501}">
      <dgm:prSet/>
      <dgm:spPr/>
      <dgm:t>
        <a:bodyPr/>
        <a:lstStyle/>
        <a:p>
          <a:pPr rtl="0"/>
          <a:r>
            <a:rPr lang="en-US" dirty="0" smtClean="0"/>
            <a:t>Top Knowledge, skills and/or abilities (*If time permits*)</a:t>
          </a:r>
          <a:endParaRPr lang="en-US" dirty="0"/>
        </a:p>
      </dgm:t>
    </dgm:pt>
    <dgm:pt modelId="{7C376AED-D8F6-40A7-AB76-405BC5ECC284}" type="parTrans" cxnId="{6925FA97-7006-4E5B-8075-82D5B5020F7E}">
      <dgm:prSet/>
      <dgm:spPr/>
      <dgm:t>
        <a:bodyPr/>
        <a:lstStyle/>
        <a:p>
          <a:endParaRPr lang="en-US"/>
        </a:p>
      </dgm:t>
    </dgm:pt>
    <dgm:pt modelId="{31E8A459-E01A-4DCD-A8A9-36FA28660590}" type="sibTrans" cxnId="{6925FA97-7006-4E5B-8075-82D5B5020F7E}">
      <dgm:prSet/>
      <dgm:spPr/>
      <dgm:t>
        <a:bodyPr/>
        <a:lstStyle/>
        <a:p>
          <a:endParaRPr lang="en-US"/>
        </a:p>
      </dgm:t>
    </dgm:pt>
    <dgm:pt modelId="{12DFCB70-4C27-4A97-B21F-2175D2428CF1}" type="pres">
      <dgm:prSet presAssocID="{8F8E233E-FB10-474A-88F3-6D87964FEC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9FDB5D-8293-4979-B4E2-BF54D7392A38}" type="pres">
      <dgm:prSet presAssocID="{15F5493D-129F-42B6-9302-39536552D43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858A5-F37F-485C-9480-D34268461CDF}" type="pres">
      <dgm:prSet presAssocID="{AA808252-0BBC-4716-9458-910ADAED089A}" presName="spacer" presStyleCnt="0"/>
      <dgm:spPr/>
    </dgm:pt>
    <dgm:pt modelId="{7F93471B-74A7-443C-8369-B51AE3A63970}" type="pres">
      <dgm:prSet presAssocID="{24276CCC-13E0-4381-9277-2B97EEDF819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74B36-8F08-4C2C-A2AD-B4D0E2557B5A}" type="pres">
      <dgm:prSet presAssocID="{E2CCBD42-2F96-4CA2-862C-7B80B237F060}" presName="spacer" presStyleCnt="0"/>
      <dgm:spPr/>
    </dgm:pt>
    <dgm:pt modelId="{7898986F-347F-4DA7-BB62-03483DFB998A}" type="pres">
      <dgm:prSet presAssocID="{C635328D-26C2-42DC-94FB-B8B998BDC7B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DA05-5927-4319-A32B-B0FFA22ED1E4}" type="pres">
      <dgm:prSet presAssocID="{147FCEFA-CD04-4FAE-85FF-DCF22D146286}" presName="spacer" presStyleCnt="0"/>
      <dgm:spPr/>
    </dgm:pt>
    <dgm:pt modelId="{46D2859A-67EF-485E-AC66-B95004C760E0}" type="pres">
      <dgm:prSet presAssocID="{1EE4B55B-3709-4271-8248-9683CAD3950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5BD5C0-3DB7-44E6-AF63-0917D76185BD}" srcId="{8F8E233E-FB10-474A-88F3-6D87964FEC46}" destId="{C635328D-26C2-42DC-94FB-B8B998BDC7B2}" srcOrd="2" destOrd="0" parTransId="{A7E1D99A-D914-4945-9D8A-1BF7BBA91995}" sibTransId="{147FCEFA-CD04-4FAE-85FF-DCF22D146286}"/>
    <dgm:cxn modelId="{6925FA97-7006-4E5B-8075-82D5B5020F7E}" srcId="{8F8E233E-FB10-474A-88F3-6D87964FEC46}" destId="{1EE4B55B-3709-4271-8248-9683CAD39501}" srcOrd="3" destOrd="0" parTransId="{7C376AED-D8F6-40A7-AB76-405BC5ECC284}" sibTransId="{31E8A459-E01A-4DCD-A8A9-36FA28660590}"/>
    <dgm:cxn modelId="{71266DF7-EA68-4370-8010-E9620C717D07}" type="presOf" srcId="{24276CCC-13E0-4381-9277-2B97EEDF8195}" destId="{7F93471B-74A7-443C-8369-B51AE3A63970}" srcOrd="0" destOrd="0" presId="urn:microsoft.com/office/officeart/2005/8/layout/vList2"/>
    <dgm:cxn modelId="{6C80C089-EDA0-420F-8AC4-D2A77C298B0B}" type="presOf" srcId="{8F8E233E-FB10-474A-88F3-6D87964FEC46}" destId="{12DFCB70-4C27-4A97-B21F-2175D2428CF1}" srcOrd="0" destOrd="0" presId="urn:microsoft.com/office/officeart/2005/8/layout/vList2"/>
    <dgm:cxn modelId="{E52B9043-B532-465A-8885-AEA01EC44C96}" type="presOf" srcId="{1EE4B55B-3709-4271-8248-9683CAD39501}" destId="{46D2859A-67EF-485E-AC66-B95004C760E0}" srcOrd="0" destOrd="0" presId="urn:microsoft.com/office/officeart/2005/8/layout/vList2"/>
    <dgm:cxn modelId="{268844C6-341F-4576-8ACE-8A3AF22B84E2}" srcId="{8F8E233E-FB10-474A-88F3-6D87964FEC46}" destId="{15F5493D-129F-42B6-9302-39536552D43E}" srcOrd="0" destOrd="0" parTransId="{266AB2CA-D2A0-40F0-828D-C056C3B1EC21}" sibTransId="{AA808252-0BBC-4716-9458-910ADAED089A}"/>
    <dgm:cxn modelId="{FF83E9AE-4EA9-485A-9C5F-B4BC1F74AE78}" type="presOf" srcId="{C635328D-26C2-42DC-94FB-B8B998BDC7B2}" destId="{7898986F-347F-4DA7-BB62-03483DFB998A}" srcOrd="0" destOrd="0" presId="urn:microsoft.com/office/officeart/2005/8/layout/vList2"/>
    <dgm:cxn modelId="{BD829076-CEE4-4154-A904-2401F352DB24}" srcId="{8F8E233E-FB10-474A-88F3-6D87964FEC46}" destId="{24276CCC-13E0-4381-9277-2B97EEDF8195}" srcOrd="1" destOrd="0" parTransId="{0A88024A-5F9E-454B-93E2-6B1799A985F7}" sibTransId="{E2CCBD42-2F96-4CA2-862C-7B80B237F060}"/>
    <dgm:cxn modelId="{A35B9ED1-E8A1-4AF3-8973-89AF52F06178}" type="presOf" srcId="{15F5493D-129F-42B6-9302-39536552D43E}" destId="{639FDB5D-8293-4979-B4E2-BF54D7392A38}" srcOrd="0" destOrd="0" presId="urn:microsoft.com/office/officeart/2005/8/layout/vList2"/>
    <dgm:cxn modelId="{4C7C6B20-D7C5-411D-BB83-AADD06D6BF28}" type="presParOf" srcId="{12DFCB70-4C27-4A97-B21F-2175D2428CF1}" destId="{639FDB5D-8293-4979-B4E2-BF54D7392A38}" srcOrd="0" destOrd="0" presId="urn:microsoft.com/office/officeart/2005/8/layout/vList2"/>
    <dgm:cxn modelId="{B1FA7571-5AC4-412E-AB0A-099D863FE088}" type="presParOf" srcId="{12DFCB70-4C27-4A97-B21F-2175D2428CF1}" destId="{38E858A5-F37F-485C-9480-D34268461CDF}" srcOrd="1" destOrd="0" presId="urn:microsoft.com/office/officeart/2005/8/layout/vList2"/>
    <dgm:cxn modelId="{80DCCBB5-E8D8-475E-AD0A-C5ED9F10466B}" type="presParOf" srcId="{12DFCB70-4C27-4A97-B21F-2175D2428CF1}" destId="{7F93471B-74A7-443C-8369-B51AE3A63970}" srcOrd="2" destOrd="0" presId="urn:microsoft.com/office/officeart/2005/8/layout/vList2"/>
    <dgm:cxn modelId="{567941D8-5313-4280-83A3-AF31E98DF456}" type="presParOf" srcId="{12DFCB70-4C27-4A97-B21F-2175D2428CF1}" destId="{E1674B36-8F08-4C2C-A2AD-B4D0E2557B5A}" srcOrd="3" destOrd="0" presId="urn:microsoft.com/office/officeart/2005/8/layout/vList2"/>
    <dgm:cxn modelId="{582B2F12-BECA-45C3-84F3-6D60C154C5C6}" type="presParOf" srcId="{12DFCB70-4C27-4A97-B21F-2175D2428CF1}" destId="{7898986F-347F-4DA7-BB62-03483DFB998A}" srcOrd="4" destOrd="0" presId="urn:microsoft.com/office/officeart/2005/8/layout/vList2"/>
    <dgm:cxn modelId="{3E3DA0BC-172C-474C-B8A5-DF0157058A29}" type="presParOf" srcId="{12DFCB70-4C27-4A97-B21F-2175D2428CF1}" destId="{817EDA05-5927-4319-A32B-B0FFA22ED1E4}" srcOrd="5" destOrd="0" presId="urn:microsoft.com/office/officeart/2005/8/layout/vList2"/>
    <dgm:cxn modelId="{8DDBB9C4-F5B9-4C45-A3A3-79743E8DAD0C}" type="presParOf" srcId="{12DFCB70-4C27-4A97-B21F-2175D2428CF1}" destId="{46D2859A-67EF-485E-AC66-B95004C760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198B7-94A7-4DE7-9BA6-6919A75D7A90}">
      <dsp:nvSpPr>
        <dsp:cNvPr id="0" name=""/>
        <dsp:cNvSpPr/>
      </dsp:nvSpPr>
      <dsp:spPr>
        <a:xfrm>
          <a:off x="0" y="2100"/>
          <a:ext cx="50291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Personal Identification	</a:t>
          </a:r>
          <a:endParaRPr lang="en-US" sz="3000" kern="1200" dirty="0"/>
        </a:p>
      </dsp:txBody>
      <dsp:txXfrm>
        <a:off x="34269" y="36369"/>
        <a:ext cx="4960661" cy="633462"/>
      </dsp:txXfrm>
    </dsp:sp>
    <dsp:sp modelId="{2C1718B9-4947-4A48-82D9-4F852A44614B}">
      <dsp:nvSpPr>
        <dsp:cNvPr id="0" name=""/>
        <dsp:cNvSpPr/>
      </dsp:nvSpPr>
      <dsp:spPr>
        <a:xfrm>
          <a:off x="0" y="790500"/>
          <a:ext cx="50291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Objective and/or Summary	</a:t>
          </a:r>
          <a:endParaRPr lang="en-US" sz="3000" kern="1200" dirty="0"/>
        </a:p>
      </dsp:txBody>
      <dsp:txXfrm>
        <a:off x="34269" y="824769"/>
        <a:ext cx="4960661" cy="633462"/>
      </dsp:txXfrm>
    </dsp:sp>
    <dsp:sp modelId="{697AE036-78D1-4EBA-A9FC-652A4ECB2F82}">
      <dsp:nvSpPr>
        <dsp:cNvPr id="0" name=""/>
        <dsp:cNvSpPr/>
      </dsp:nvSpPr>
      <dsp:spPr>
        <a:xfrm>
          <a:off x="0" y="1578900"/>
          <a:ext cx="50291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Education	</a:t>
          </a:r>
          <a:endParaRPr lang="en-US" sz="3000" kern="1200"/>
        </a:p>
      </dsp:txBody>
      <dsp:txXfrm>
        <a:off x="34269" y="1613169"/>
        <a:ext cx="4960661" cy="633462"/>
      </dsp:txXfrm>
    </dsp:sp>
    <dsp:sp modelId="{0F36FE0E-2A4F-4F62-BC06-0B3127A8A2C3}">
      <dsp:nvSpPr>
        <dsp:cNvPr id="0" name=""/>
        <dsp:cNvSpPr/>
      </dsp:nvSpPr>
      <dsp:spPr>
        <a:xfrm>
          <a:off x="0" y="2367300"/>
          <a:ext cx="50291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Experience</a:t>
          </a:r>
          <a:endParaRPr lang="en-US" sz="3000" kern="1200"/>
        </a:p>
      </dsp:txBody>
      <dsp:txXfrm>
        <a:off x="34269" y="2401569"/>
        <a:ext cx="4960661" cy="633462"/>
      </dsp:txXfrm>
    </dsp:sp>
    <dsp:sp modelId="{75286991-BD9A-4A97-BAAD-272BDE566A94}">
      <dsp:nvSpPr>
        <dsp:cNvPr id="0" name=""/>
        <dsp:cNvSpPr/>
      </dsp:nvSpPr>
      <dsp:spPr>
        <a:xfrm>
          <a:off x="0" y="3155700"/>
          <a:ext cx="50291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Qualities/Skills</a:t>
          </a:r>
          <a:endParaRPr lang="en-US" sz="3000" kern="1200"/>
        </a:p>
      </dsp:txBody>
      <dsp:txXfrm>
        <a:off x="34269" y="3189969"/>
        <a:ext cx="4960661" cy="633462"/>
      </dsp:txXfrm>
    </dsp:sp>
    <dsp:sp modelId="{FCFF5AE6-9FAD-4C8B-B420-E69E2022652B}">
      <dsp:nvSpPr>
        <dsp:cNvPr id="0" name=""/>
        <dsp:cNvSpPr/>
      </dsp:nvSpPr>
      <dsp:spPr>
        <a:xfrm>
          <a:off x="0" y="3944100"/>
          <a:ext cx="5029199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Other</a:t>
          </a:r>
          <a:endParaRPr lang="en-US" sz="3000" kern="1200" dirty="0"/>
        </a:p>
      </dsp:txBody>
      <dsp:txXfrm>
        <a:off x="34269" y="3978369"/>
        <a:ext cx="4960661" cy="633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ED4DE-F481-4D1C-B781-93E89CA9F8D0}">
      <dsp:nvSpPr>
        <dsp:cNvPr id="0" name=""/>
        <dsp:cNvSpPr/>
      </dsp:nvSpPr>
      <dsp:spPr>
        <a:xfrm>
          <a:off x="2009" y="27129"/>
          <a:ext cx="8234427" cy="1044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Baskerville Old Face" pitchFamily="18" charset="0"/>
            </a:rPr>
            <a:t>Skills acquired during any activity (employment, projects, volunteer, sports) that can be applied at a later stage or in other situations</a:t>
          </a:r>
          <a:endParaRPr lang="en-US" sz="2300" kern="1200" dirty="0">
            <a:latin typeface="Baskerville Old Face" pitchFamily="18" charset="0"/>
          </a:endParaRPr>
        </a:p>
      </dsp:txBody>
      <dsp:txXfrm>
        <a:off x="32612" y="57732"/>
        <a:ext cx="8173221" cy="983668"/>
      </dsp:txXfrm>
    </dsp:sp>
    <dsp:sp modelId="{BE52A36A-6FFA-423E-82A9-AB1D8B58BD5F}">
      <dsp:nvSpPr>
        <dsp:cNvPr id="0" name=""/>
        <dsp:cNvSpPr/>
      </dsp:nvSpPr>
      <dsp:spPr>
        <a:xfrm>
          <a:off x="825452" y="1072004"/>
          <a:ext cx="825591" cy="1102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2593"/>
              </a:lnTo>
              <a:lnTo>
                <a:pt x="825591" y="11025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3C689-6A44-4A5C-9AB3-614C562444C5}">
      <dsp:nvSpPr>
        <dsp:cNvPr id="0" name=""/>
        <dsp:cNvSpPr/>
      </dsp:nvSpPr>
      <dsp:spPr>
        <a:xfrm>
          <a:off x="1651044" y="1335178"/>
          <a:ext cx="6717765" cy="1678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askerville Old Face" pitchFamily="18" charset="0"/>
            </a:rPr>
            <a:t>Transferable Skills Sets: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Dependability/Reliability	Communication Skills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Problem Solving Ability		Analytical Ability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Flexibility/Adaptability		Initiative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Coping with Pressure/Deadlines	Research Skills	</a:t>
          </a:r>
          <a:endParaRPr lang="en-US" sz="2000" kern="1200" dirty="0">
            <a:latin typeface="Baskerville Old Face" pitchFamily="18" charset="0"/>
          </a:endParaRPr>
        </a:p>
      </dsp:txBody>
      <dsp:txXfrm>
        <a:off x="1700215" y="1384349"/>
        <a:ext cx="6619423" cy="1580495"/>
      </dsp:txXfrm>
    </dsp:sp>
    <dsp:sp modelId="{94BAA1D8-1AA8-4101-ABBE-DE00D711B61E}">
      <dsp:nvSpPr>
        <dsp:cNvPr id="0" name=""/>
        <dsp:cNvSpPr/>
      </dsp:nvSpPr>
      <dsp:spPr>
        <a:xfrm>
          <a:off x="825452" y="1072004"/>
          <a:ext cx="748633" cy="319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326"/>
              </a:lnTo>
              <a:lnTo>
                <a:pt x="748633" y="31993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D32BD-D748-4400-AF61-FA2395BA8A34}">
      <dsp:nvSpPr>
        <dsp:cNvPr id="0" name=""/>
        <dsp:cNvSpPr/>
      </dsp:nvSpPr>
      <dsp:spPr>
        <a:xfrm>
          <a:off x="1574086" y="3413024"/>
          <a:ext cx="6807294" cy="1716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Baskerville Old Face" pitchFamily="18" charset="0"/>
            </a:rPr>
            <a:t>Transferable Skills: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Technology			Spread sheets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Web design			Finance management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Preparing business plans	Delegating tasks		</a:t>
          </a:r>
          <a:endParaRPr lang="en-US" sz="2000" kern="1200" dirty="0">
            <a:latin typeface="Baskerville Old Face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Baskerville Old Face" pitchFamily="18" charset="0"/>
            </a:rPr>
            <a:t>Project management		Leading change		</a:t>
          </a:r>
          <a:endParaRPr lang="en-US" sz="2000" kern="1200" dirty="0">
            <a:latin typeface="Baskerville Old Face" pitchFamily="18" charset="0"/>
          </a:endParaRPr>
        </a:p>
      </dsp:txBody>
      <dsp:txXfrm>
        <a:off x="1624364" y="3463302"/>
        <a:ext cx="6706738" cy="1616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BD7DB-62BA-43A0-B8D3-BFA4BCD00D3C}">
      <dsp:nvSpPr>
        <dsp:cNvPr id="0" name=""/>
        <dsp:cNvSpPr/>
      </dsp:nvSpPr>
      <dsp:spPr>
        <a:xfrm>
          <a:off x="496536" y="1904"/>
          <a:ext cx="3874226" cy="56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skerville Old Face" pitchFamily="18" charset="0"/>
            </a:rPr>
            <a:t>Categories </a:t>
          </a:r>
          <a:endParaRPr lang="en-US" sz="2400" kern="1200" dirty="0">
            <a:latin typeface="Baskerville Old Face" pitchFamily="18" charset="0"/>
          </a:endParaRPr>
        </a:p>
      </dsp:txBody>
      <dsp:txXfrm>
        <a:off x="513065" y="18433"/>
        <a:ext cx="3841168" cy="531270"/>
      </dsp:txXfrm>
    </dsp:sp>
    <dsp:sp modelId="{C31D2A2E-EF28-4C7F-86DF-20050AEBA27F}">
      <dsp:nvSpPr>
        <dsp:cNvPr id="0" name=""/>
        <dsp:cNvSpPr/>
      </dsp:nvSpPr>
      <dsp:spPr>
        <a:xfrm>
          <a:off x="883959" y="566232"/>
          <a:ext cx="387422" cy="42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6"/>
              </a:lnTo>
              <a:lnTo>
                <a:pt x="387422" y="423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84029-6167-4D46-B827-27E384D75945}">
      <dsp:nvSpPr>
        <dsp:cNvPr id="0" name=""/>
        <dsp:cNvSpPr/>
      </dsp:nvSpPr>
      <dsp:spPr>
        <a:xfrm>
          <a:off x="1271382" y="707314"/>
          <a:ext cx="2999563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Computer skills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(Microsoft suite, C++...)</a:t>
          </a:r>
          <a:endParaRPr lang="en-US" sz="1800" kern="1200" dirty="0">
            <a:latin typeface="Baskerville Old Face" pitchFamily="18" charset="0"/>
          </a:endParaRPr>
        </a:p>
      </dsp:txBody>
      <dsp:txXfrm>
        <a:off x="1287911" y="723843"/>
        <a:ext cx="2966505" cy="531270"/>
      </dsp:txXfrm>
    </dsp:sp>
    <dsp:sp modelId="{A5505A36-954F-4D19-86C1-F3A37529FC3B}">
      <dsp:nvSpPr>
        <dsp:cNvPr id="0" name=""/>
        <dsp:cNvSpPr/>
      </dsp:nvSpPr>
      <dsp:spPr>
        <a:xfrm>
          <a:off x="883959" y="566232"/>
          <a:ext cx="387422" cy="1128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656"/>
              </a:lnTo>
              <a:lnTo>
                <a:pt x="387422" y="1128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88CAB-409E-4C1E-A51A-61C74E80C698}">
      <dsp:nvSpPr>
        <dsp:cNvPr id="0" name=""/>
        <dsp:cNvSpPr/>
      </dsp:nvSpPr>
      <dsp:spPr>
        <a:xfrm>
          <a:off x="1271382" y="1412725"/>
          <a:ext cx="3008971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Technical skills/Industry Tools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(CNC Machine, Welding…)</a:t>
          </a:r>
          <a:endParaRPr lang="en-US" sz="1800" kern="1200" dirty="0">
            <a:latin typeface="Baskerville Old Face" pitchFamily="18" charset="0"/>
          </a:endParaRPr>
        </a:p>
      </dsp:txBody>
      <dsp:txXfrm>
        <a:off x="1287911" y="1429254"/>
        <a:ext cx="2975913" cy="531270"/>
      </dsp:txXfrm>
    </dsp:sp>
    <dsp:sp modelId="{C78BC78C-9CEB-42B6-ACA6-8D9C7DF0619B}">
      <dsp:nvSpPr>
        <dsp:cNvPr id="0" name=""/>
        <dsp:cNvSpPr/>
      </dsp:nvSpPr>
      <dsp:spPr>
        <a:xfrm>
          <a:off x="883959" y="566232"/>
          <a:ext cx="387422" cy="1834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067"/>
              </a:lnTo>
              <a:lnTo>
                <a:pt x="387422" y="1834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B8C44-6570-4E3D-AF11-BA6F44303BD7}">
      <dsp:nvSpPr>
        <dsp:cNvPr id="0" name=""/>
        <dsp:cNvSpPr/>
      </dsp:nvSpPr>
      <dsp:spPr>
        <a:xfrm>
          <a:off x="1271382" y="2118135"/>
          <a:ext cx="2935924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Teamwork skills </a:t>
          </a:r>
          <a:endParaRPr lang="en-US" sz="1800" kern="1200" dirty="0" smtClean="0">
            <a:latin typeface="Baskerville Old Face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(</a:t>
          </a:r>
          <a:r>
            <a:rPr lang="en-US" sz="1800" kern="1200" dirty="0" smtClean="0">
              <a:latin typeface="Baskerville Old Face" pitchFamily="18" charset="0"/>
            </a:rPr>
            <a:t>Leadership)</a:t>
          </a:r>
          <a:endParaRPr lang="en-US" sz="1800" kern="1200" dirty="0">
            <a:latin typeface="Baskerville Old Face" pitchFamily="18" charset="0"/>
          </a:endParaRPr>
        </a:p>
      </dsp:txBody>
      <dsp:txXfrm>
        <a:off x="1287911" y="2134664"/>
        <a:ext cx="2902866" cy="531270"/>
      </dsp:txXfrm>
    </dsp:sp>
    <dsp:sp modelId="{F70450EE-0EF4-42CF-AF85-7A4ADB39BEAD}">
      <dsp:nvSpPr>
        <dsp:cNvPr id="0" name=""/>
        <dsp:cNvSpPr/>
      </dsp:nvSpPr>
      <dsp:spPr>
        <a:xfrm>
          <a:off x="883959" y="566232"/>
          <a:ext cx="387422" cy="2539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477"/>
              </a:lnTo>
              <a:lnTo>
                <a:pt x="387422" y="2539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4C2F5-F169-4B04-AD5B-A44B0E6D6A56}">
      <dsp:nvSpPr>
        <dsp:cNvPr id="0" name=""/>
        <dsp:cNvSpPr/>
      </dsp:nvSpPr>
      <dsp:spPr>
        <a:xfrm>
          <a:off x="1271382" y="2823546"/>
          <a:ext cx="2935924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Analytical skills </a:t>
          </a:r>
          <a:endParaRPr lang="en-US" sz="1800" kern="1200" dirty="0" smtClean="0">
            <a:latin typeface="Baskerville Old Face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(</a:t>
          </a:r>
          <a:r>
            <a:rPr lang="en-US" sz="1800" kern="1200" dirty="0" smtClean="0">
              <a:latin typeface="Baskerville Old Face" pitchFamily="18" charset="0"/>
            </a:rPr>
            <a:t>Critical thinking) </a:t>
          </a:r>
          <a:endParaRPr lang="en-US" sz="1800" kern="1200" dirty="0">
            <a:latin typeface="Baskerville Old Face" pitchFamily="18" charset="0"/>
          </a:endParaRPr>
        </a:p>
      </dsp:txBody>
      <dsp:txXfrm>
        <a:off x="1287911" y="2840075"/>
        <a:ext cx="2902866" cy="531270"/>
      </dsp:txXfrm>
    </dsp:sp>
    <dsp:sp modelId="{E115206C-678D-40CF-BE58-6F4CCEC6CF41}">
      <dsp:nvSpPr>
        <dsp:cNvPr id="0" name=""/>
        <dsp:cNvSpPr/>
      </dsp:nvSpPr>
      <dsp:spPr>
        <a:xfrm>
          <a:off x="883959" y="566232"/>
          <a:ext cx="387422" cy="3244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887"/>
              </a:lnTo>
              <a:lnTo>
                <a:pt x="387422" y="3244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569F0-D9C3-4C77-88D5-925D6CD90223}">
      <dsp:nvSpPr>
        <dsp:cNvPr id="0" name=""/>
        <dsp:cNvSpPr/>
      </dsp:nvSpPr>
      <dsp:spPr>
        <a:xfrm>
          <a:off x="1271382" y="3528956"/>
          <a:ext cx="2939924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Language Skills </a:t>
          </a:r>
          <a:endParaRPr lang="en-US" sz="1800" kern="1200" dirty="0" smtClean="0">
            <a:latin typeface="Baskerville Old Face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(Verbal </a:t>
          </a:r>
          <a:r>
            <a:rPr lang="en-US" sz="1800" kern="1200" dirty="0" smtClean="0">
              <a:latin typeface="Baskerville Old Face" pitchFamily="18" charset="0"/>
            </a:rPr>
            <a:t>and written)</a:t>
          </a:r>
          <a:endParaRPr lang="en-US" sz="1800" kern="1200" dirty="0">
            <a:latin typeface="Baskerville Old Face" pitchFamily="18" charset="0"/>
          </a:endParaRPr>
        </a:p>
      </dsp:txBody>
      <dsp:txXfrm>
        <a:off x="1287911" y="3545485"/>
        <a:ext cx="2906866" cy="531270"/>
      </dsp:txXfrm>
    </dsp:sp>
    <dsp:sp modelId="{73489712-D15D-4687-94AE-C67CECA5A186}">
      <dsp:nvSpPr>
        <dsp:cNvPr id="0" name=""/>
        <dsp:cNvSpPr/>
      </dsp:nvSpPr>
      <dsp:spPr>
        <a:xfrm>
          <a:off x="883959" y="566232"/>
          <a:ext cx="374312" cy="3952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202"/>
              </a:lnTo>
              <a:lnTo>
                <a:pt x="374312" y="39522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1CBF7-2961-4DBE-8232-C3569CFC6EE4}">
      <dsp:nvSpPr>
        <dsp:cNvPr id="0" name=""/>
        <dsp:cNvSpPr/>
      </dsp:nvSpPr>
      <dsp:spPr>
        <a:xfrm>
          <a:off x="1258271" y="4236271"/>
          <a:ext cx="2935924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Other, if relevant</a:t>
          </a:r>
          <a:endParaRPr lang="en-US" sz="1800" kern="1200" dirty="0">
            <a:latin typeface="Baskerville Old Face" pitchFamily="18" charset="0"/>
          </a:endParaRPr>
        </a:p>
      </dsp:txBody>
      <dsp:txXfrm>
        <a:off x="1274800" y="4252800"/>
        <a:ext cx="2902866" cy="531270"/>
      </dsp:txXfrm>
    </dsp:sp>
    <dsp:sp modelId="{A001844E-4F36-4FB3-8ADE-A9675D6938DE}">
      <dsp:nvSpPr>
        <dsp:cNvPr id="0" name=""/>
        <dsp:cNvSpPr/>
      </dsp:nvSpPr>
      <dsp:spPr>
        <a:xfrm>
          <a:off x="4652927" y="1904"/>
          <a:ext cx="2730186" cy="564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askerville Old Face" pitchFamily="18" charset="0"/>
            </a:rPr>
            <a:t>Levels of Proficiency</a:t>
          </a:r>
          <a:endParaRPr lang="en-US" sz="2400" kern="1200" dirty="0">
            <a:latin typeface="Baskerville Old Face" pitchFamily="18" charset="0"/>
          </a:endParaRPr>
        </a:p>
      </dsp:txBody>
      <dsp:txXfrm>
        <a:off x="4669456" y="18433"/>
        <a:ext cx="2697128" cy="531270"/>
      </dsp:txXfrm>
    </dsp:sp>
    <dsp:sp modelId="{979136A1-90EC-42B4-86C7-15726F9D1308}">
      <dsp:nvSpPr>
        <dsp:cNvPr id="0" name=""/>
        <dsp:cNvSpPr/>
      </dsp:nvSpPr>
      <dsp:spPr>
        <a:xfrm>
          <a:off x="4925946" y="566232"/>
          <a:ext cx="273018" cy="423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246"/>
              </a:lnTo>
              <a:lnTo>
                <a:pt x="273018" y="423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C5B9C-0DA2-4DE7-AC27-E9827793AB62}">
      <dsp:nvSpPr>
        <dsp:cNvPr id="0" name=""/>
        <dsp:cNvSpPr/>
      </dsp:nvSpPr>
      <dsp:spPr>
        <a:xfrm>
          <a:off x="5198965" y="707314"/>
          <a:ext cx="2457898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Expert/Proficient</a:t>
          </a:r>
          <a:endParaRPr lang="en-US" sz="1800" kern="1200" dirty="0">
            <a:latin typeface="Baskerville Old Face" pitchFamily="18" charset="0"/>
          </a:endParaRPr>
        </a:p>
      </dsp:txBody>
      <dsp:txXfrm>
        <a:off x="5215494" y="723843"/>
        <a:ext cx="2424840" cy="531270"/>
      </dsp:txXfrm>
    </dsp:sp>
    <dsp:sp modelId="{B77D2DCE-4F8D-4ECE-8A72-7A20CEEB1FF6}">
      <dsp:nvSpPr>
        <dsp:cNvPr id="0" name=""/>
        <dsp:cNvSpPr/>
      </dsp:nvSpPr>
      <dsp:spPr>
        <a:xfrm>
          <a:off x="4925946" y="566232"/>
          <a:ext cx="273018" cy="1128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656"/>
              </a:lnTo>
              <a:lnTo>
                <a:pt x="273018" y="1128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F8FAD-50B4-4AB2-8409-BE17C046EAF1}">
      <dsp:nvSpPr>
        <dsp:cNvPr id="0" name=""/>
        <dsp:cNvSpPr/>
      </dsp:nvSpPr>
      <dsp:spPr>
        <a:xfrm>
          <a:off x="5198965" y="1412725"/>
          <a:ext cx="2457898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Knowledgeable/ Working knowledge of</a:t>
          </a:r>
          <a:endParaRPr lang="en-US" sz="1800" kern="1200" dirty="0">
            <a:latin typeface="Baskerville Old Face" pitchFamily="18" charset="0"/>
          </a:endParaRPr>
        </a:p>
      </dsp:txBody>
      <dsp:txXfrm>
        <a:off x="5215494" y="1429254"/>
        <a:ext cx="2424840" cy="531270"/>
      </dsp:txXfrm>
    </dsp:sp>
    <dsp:sp modelId="{95D8757F-52EC-460A-9AA5-2A355C9E2F4E}">
      <dsp:nvSpPr>
        <dsp:cNvPr id="0" name=""/>
        <dsp:cNvSpPr/>
      </dsp:nvSpPr>
      <dsp:spPr>
        <a:xfrm>
          <a:off x="4925946" y="566232"/>
          <a:ext cx="329749" cy="1846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448"/>
              </a:lnTo>
              <a:lnTo>
                <a:pt x="329749" y="1846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96C21-DB87-45C9-8C87-F51C803C8396}">
      <dsp:nvSpPr>
        <dsp:cNvPr id="0" name=""/>
        <dsp:cNvSpPr/>
      </dsp:nvSpPr>
      <dsp:spPr>
        <a:xfrm>
          <a:off x="5255695" y="2130517"/>
          <a:ext cx="2410043" cy="5643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askerville Old Face" pitchFamily="18" charset="0"/>
            </a:rPr>
            <a:t>Basic</a:t>
          </a:r>
          <a:endParaRPr lang="en-US" sz="1800" kern="1200" dirty="0">
            <a:latin typeface="Baskerville Old Face" pitchFamily="18" charset="0"/>
          </a:endParaRPr>
        </a:p>
      </dsp:txBody>
      <dsp:txXfrm>
        <a:off x="5272224" y="2147046"/>
        <a:ext cx="2376985" cy="531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8732C-5ABE-430D-956B-72D8E5328157}">
      <dsp:nvSpPr>
        <dsp:cNvPr id="0" name=""/>
        <dsp:cNvSpPr/>
      </dsp:nvSpPr>
      <dsp:spPr>
        <a:xfrm rot="2362372">
          <a:off x="3141637" y="3411903"/>
          <a:ext cx="1336796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1336796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C7363-6DA7-459E-AB85-B35B374E3268}">
      <dsp:nvSpPr>
        <dsp:cNvPr id="0" name=""/>
        <dsp:cNvSpPr/>
      </dsp:nvSpPr>
      <dsp:spPr>
        <a:xfrm rot="509292">
          <a:off x="3279770" y="2742315"/>
          <a:ext cx="2477929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2477929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56B27-B0CB-41BD-88C2-C117871D74FD}">
      <dsp:nvSpPr>
        <dsp:cNvPr id="0" name=""/>
        <dsp:cNvSpPr/>
      </dsp:nvSpPr>
      <dsp:spPr>
        <a:xfrm rot="20470438">
          <a:off x="3226181" y="1841509"/>
          <a:ext cx="2510778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2510778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13E81-369A-40B2-AB20-6DA71354E5AD}">
      <dsp:nvSpPr>
        <dsp:cNvPr id="0" name=""/>
        <dsp:cNvSpPr/>
      </dsp:nvSpPr>
      <dsp:spPr>
        <a:xfrm rot="19010969">
          <a:off x="3195394" y="1618243"/>
          <a:ext cx="724352" cy="40253"/>
        </a:xfrm>
        <a:custGeom>
          <a:avLst/>
          <a:gdLst/>
          <a:ahLst/>
          <a:cxnLst/>
          <a:rect l="0" t="0" r="0" b="0"/>
          <a:pathLst>
            <a:path>
              <a:moveTo>
                <a:pt x="0" y="20126"/>
              </a:moveTo>
              <a:lnTo>
                <a:pt x="724352" y="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EFA48-CC82-4CD0-AB7A-6B85A7FB57C0}">
      <dsp:nvSpPr>
        <dsp:cNvPr id="0" name=""/>
        <dsp:cNvSpPr/>
      </dsp:nvSpPr>
      <dsp:spPr>
        <a:xfrm>
          <a:off x="363481" y="778917"/>
          <a:ext cx="3307771" cy="35437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73A24-2719-4778-9C32-27EBED812215}">
      <dsp:nvSpPr>
        <dsp:cNvPr id="0" name=""/>
        <dsp:cNvSpPr/>
      </dsp:nvSpPr>
      <dsp:spPr>
        <a:xfrm>
          <a:off x="3577567" y="-101929"/>
          <a:ext cx="1785529" cy="17692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Meet with employers at a convenient location </a:t>
          </a:r>
          <a:endParaRPr lang="en-US" sz="2000" kern="1200" dirty="0"/>
        </a:p>
      </dsp:txBody>
      <dsp:txXfrm>
        <a:off x="3839052" y="157176"/>
        <a:ext cx="1262559" cy="1251073"/>
      </dsp:txXfrm>
    </dsp:sp>
    <dsp:sp modelId="{8C8E1CE2-FB38-42BB-8F74-1F08A99CFC9F}">
      <dsp:nvSpPr>
        <dsp:cNvPr id="0" name=""/>
        <dsp:cNvSpPr/>
      </dsp:nvSpPr>
      <dsp:spPr>
        <a:xfrm>
          <a:off x="5619603" y="320188"/>
          <a:ext cx="1763955" cy="1705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Network with a variety of companies</a:t>
          </a:r>
          <a:endParaRPr lang="en-US" sz="2000" kern="1200" dirty="0"/>
        </a:p>
      </dsp:txBody>
      <dsp:txXfrm>
        <a:off x="5877928" y="569954"/>
        <a:ext cx="1247305" cy="1205980"/>
      </dsp:txXfrm>
    </dsp:sp>
    <dsp:sp modelId="{64A550A4-D867-4CCC-A216-D3230964D32C}">
      <dsp:nvSpPr>
        <dsp:cNvPr id="0" name=""/>
        <dsp:cNvSpPr/>
      </dsp:nvSpPr>
      <dsp:spPr>
        <a:xfrm>
          <a:off x="5733596" y="2208970"/>
          <a:ext cx="1798252" cy="17379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Make great 1</a:t>
          </a:r>
          <a:r>
            <a:rPr lang="en-US" sz="2000" kern="1200" baseline="30000" dirty="0" smtClean="0"/>
            <a:t>st</a:t>
          </a:r>
          <a:r>
            <a:rPr lang="en-US" sz="2000" kern="1200" dirty="0" smtClean="0"/>
            <a:t> impressions</a:t>
          </a:r>
          <a:endParaRPr lang="en-US" sz="2000" kern="1200" dirty="0"/>
        </a:p>
      </dsp:txBody>
      <dsp:txXfrm>
        <a:off x="5996944" y="2463484"/>
        <a:ext cx="1271556" cy="1228900"/>
      </dsp:txXfrm>
    </dsp:sp>
    <dsp:sp modelId="{E77187E8-1723-4A6F-B19E-606FA44AF8F3}">
      <dsp:nvSpPr>
        <dsp:cNvPr id="0" name=""/>
        <dsp:cNvSpPr/>
      </dsp:nvSpPr>
      <dsp:spPr>
        <a:xfrm>
          <a:off x="4121283" y="3543977"/>
          <a:ext cx="1768254" cy="1737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Might have on-site interviews</a:t>
          </a:r>
          <a:endParaRPr lang="en-US" sz="2000" kern="1200" dirty="0"/>
        </a:p>
      </dsp:txBody>
      <dsp:txXfrm>
        <a:off x="4380238" y="3798500"/>
        <a:ext cx="1250344" cy="1228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DB5D-8293-4979-B4E2-BF54D7392A38}">
      <dsp:nvSpPr>
        <dsp:cNvPr id="0" name=""/>
        <dsp:cNvSpPr/>
      </dsp:nvSpPr>
      <dsp:spPr>
        <a:xfrm>
          <a:off x="0" y="5339"/>
          <a:ext cx="75438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Name, Major, EGD</a:t>
          </a:r>
          <a:endParaRPr lang="en-US" sz="2300" kern="1200" dirty="0"/>
        </a:p>
      </dsp:txBody>
      <dsp:txXfrm>
        <a:off x="26273" y="31612"/>
        <a:ext cx="7491254" cy="485654"/>
      </dsp:txXfrm>
    </dsp:sp>
    <dsp:sp modelId="{7F93471B-74A7-443C-8369-B51AE3A63970}">
      <dsp:nvSpPr>
        <dsp:cNvPr id="0" name=""/>
        <dsp:cNvSpPr/>
      </dsp:nvSpPr>
      <dsp:spPr>
        <a:xfrm>
          <a:off x="0" y="609779"/>
          <a:ext cx="75438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Objective </a:t>
          </a:r>
          <a:endParaRPr lang="en-US" sz="2300" kern="1200" dirty="0"/>
        </a:p>
      </dsp:txBody>
      <dsp:txXfrm>
        <a:off x="26273" y="636052"/>
        <a:ext cx="7491254" cy="485654"/>
      </dsp:txXfrm>
    </dsp:sp>
    <dsp:sp modelId="{7898986F-347F-4DA7-BB62-03483DFB998A}">
      <dsp:nvSpPr>
        <dsp:cNvPr id="0" name=""/>
        <dsp:cNvSpPr/>
      </dsp:nvSpPr>
      <dsp:spPr>
        <a:xfrm>
          <a:off x="0" y="1214220"/>
          <a:ext cx="75438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Interests/ Reasons for being here</a:t>
          </a:r>
          <a:endParaRPr lang="en-US" sz="2300" kern="1200" dirty="0"/>
        </a:p>
      </dsp:txBody>
      <dsp:txXfrm>
        <a:off x="26273" y="1240493"/>
        <a:ext cx="7491254" cy="485654"/>
      </dsp:txXfrm>
    </dsp:sp>
    <dsp:sp modelId="{46D2859A-67EF-485E-AC66-B95004C760E0}">
      <dsp:nvSpPr>
        <dsp:cNvPr id="0" name=""/>
        <dsp:cNvSpPr/>
      </dsp:nvSpPr>
      <dsp:spPr>
        <a:xfrm>
          <a:off x="0" y="1818660"/>
          <a:ext cx="7543800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Top Knowledge, skills and/or abilities (*If time permits*)</a:t>
          </a:r>
          <a:endParaRPr lang="en-US" sz="2300" kern="1200" dirty="0"/>
        </a:p>
      </dsp:txBody>
      <dsp:txXfrm>
        <a:off x="26273" y="1844933"/>
        <a:ext cx="7491254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0EA6A-2244-423F-A570-0EE5F41923E6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551FD-31E1-4E86-8CAA-79F6BC93B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5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3371F-1773-4ED1-9145-A7D1717FE41A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5034-C469-49D3-B735-064A4106D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8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66DFEE-F6A1-4F3F-9313-1B90B9D87A7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38B21-7E54-41AF-9A6C-6C1D52C648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7FBEE-2E77-4271-9F28-D88BC05906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Make sure to tell the students to inform the references that they are being used as references. It is a good idea for students to send out their job descriptions to the references, therefore the references know what job the student is applying to.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B6CA-2F30-4EAB-8A46-5ECE7A090787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Make sure to tell the students to inform the references that they are being used as references. It is a good idea for students to send out their job descriptions to the references, therefore the references know what job the student is applying to.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B6CA-2F30-4EAB-8A46-5ECE7A09078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Make sure to tell the students to inform the references that they are being used as references. It is a good idea for students to send out their job descriptions to the references, therefore the references know what job the student is applying to.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B6CA-2F30-4EAB-8A46-5ECE7A090787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Make sure to tell the students to inform the references that they are being used as references. It is a good idea for students to send out their job descriptions to the references, therefore the references know what job the student is applying to.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B6CA-2F30-4EAB-8A46-5ECE7A090787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Make sure to tell the students to inform the references that they are being used as references. It is a good idea for students to send out their job descriptions to the references, therefore the references know what job the student is applying to.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B6CA-2F30-4EAB-8A46-5ECE7A090787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Make sure to tell the students to inform the references that they are being used as references. It is a good idea for students to send out their job descriptions to the references, therefore the references know what job the student is applying to.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B6CA-2F30-4EAB-8A46-5ECE7A09078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Make sure to tell the students to inform the references that they are being used as references. It is a good idea for students to send out their job descriptions to the references, therefore the references know what job the student is applying to.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B6CA-2F30-4EAB-8A46-5ECE7A09078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D978601-DD24-442E-8A64-0968F9005A42}" type="slidenum">
              <a:rPr lang="en-US" sz="1200" smtClean="0"/>
              <a:pPr eaLnBrk="1" hangingPunct="1">
                <a:defRPr/>
              </a:pPr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49554-28B2-4703-863A-F58E0695838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5034-C469-49D3-B735-064A4106D7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8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Name should be a larger font and in bold (preferably size 16 or 18)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Style</a:t>
            </a:r>
            <a:r>
              <a:rPr lang="en-US" baseline="0" dirty="0" smtClean="0"/>
              <a:t> 1 Takes up more space (to “FILL” Resume)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Style 2 Takes up less space (when space is limited)</a:t>
            </a: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1E32AE-4BE0-4111-9DC6-0FA9358BB29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dirty="0" smtClean="0">
                <a:latin typeface="Baskerville Old Face" pitchFamily="18" charset="0"/>
              </a:rPr>
              <a:t>What are you interested in?</a:t>
            </a:r>
          </a:p>
          <a:p>
            <a:pPr marL="0" lvl="0" indent="0">
              <a:buNone/>
            </a:pPr>
            <a:r>
              <a:rPr lang="en-US" sz="1200" dirty="0" smtClean="0">
                <a:latin typeface="Baskerville Old Face" pitchFamily="18" charset="0"/>
              </a:rPr>
              <a:t>Specific discipline or job/industry</a:t>
            </a:r>
          </a:p>
          <a:p>
            <a:pPr marL="0" lvl="0" indent="0">
              <a:buNone/>
            </a:pPr>
            <a:endParaRPr lang="en-US" sz="1200" dirty="0" smtClean="0">
              <a:latin typeface="Baskerville Old Face" pitchFamily="18" charset="0"/>
            </a:endParaRPr>
          </a:p>
          <a:p>
            <a:pPr lvl="0"/>
            <a:r>
              <a:rPr lang="en-US" sz="1200" dirty="0" smtClean="0">
                <a:latin typeface="Baskerville Old Face" pitchFamily="18" charset="0"/>
              </a:rPr>
              <a:t>What type of job are you looking for? </a:t>
            </a:r>
          </a:p>
          <a:p>
            <a:pPr marL="0" lvl="0" indent="0">
              <a:buNone/>
            </a:pPr>
            <a:r>
              <a:rPr lang="en-US" sz="1200" dirty="0" smtClean="0">
                <a:latin typeface="Baskerville Old Face" pitchFamily="18" charset="0"/>
              </a:rPr>
              <a:t>Internship, part time …</a:t>
            </a:r>
          </a:p>
          <a:p>
            <a:pPr marL="0" lvl="0" indent="0">
              <a:buNone/>
            </a:pPr>
            <a:endParaRPr lang="en-US" sz="1200" dirty="0" smtClean="0">
              <a:latin typeface="Baskerville Old Face" pitchFamily="18" charset="0"/>
            </a:endParaRPr>
          </a:p>
          <a:p>
            <a:pPr lvl="0"/>
            <a:r>
              <a:rPr lang="en-US" sz="1200" dirty="0" smtClean="0">
                <a:latin typeface="Baskerville Old Face" pitchFamily="18" charset="0"/>
              </a:rPr>
              <a:t>What can you give to the company?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7C3124-525A-408F-BD93-5586455347D4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8959F6-1DDC-4AFD-8710-FF48BCC8489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A8A9C-E992-4C85-8059-3166DED5AA59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6F3D3-D3D5-4FE3-AEBD-45D7C14C214D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Presenter: MS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38B21-7E54-41AF-9A6C-6C1D52C648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B370-BC99-4955-A2AD-DF613F1F92EF}" type="datetime1">
              <a:rPr lang="en-US" smtClean="0"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D019-615E-445D-B62C-5E79A6FF7BFF}" type="datetime1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40"/>
            <a:ext cx="60960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7F0-6341-4053-AA03-9413AE9DE961}" type="datetime1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1"/>
            <a:ext cx="8001000" cy="800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962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862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CD94-114F-413C-B40A-3F7710252C94}" type="datetime1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407EB-96EF-4E85-B8D3-640696845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1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DAF1-DE0A-48A5-B634-33EF9349C8E0}" type="datetime1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7244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3A91-FD34-4928-8BA7-7BE7DCDFD698}" type="datetime1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183D-893F-4DE0-A3F3-B786DFB383DE}" type="datetime1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47244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3958590" cy="47244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962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4400" y="1447800"/>
            <a:ext cx="3962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1EDC-1FF0-4191-ADEA-7DFEBEC1FE25}" type="datetime1">
              <a:rPr lang="en-US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247900"/>
            <a:ext cx="3962400" cy="3886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724400" y="2247900"/>
            <a:ext cx="3962400" cy="3886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679F-6231-4BF1-AB1E-9F49127DCFCA}" type="datetime1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CF53-F0C7-4D6F-B93A-9D17311FA6BE}" type="datetime1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371600"/>
            <a:ext cx="2133600" cy="472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9CBD-EB8A-4521-88C8-FC3ACFA9D9B6}" type="datetime1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743200" y="1371600"/>
            <a:ext cx="5943600" cy="47244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0"/>
            <a:ext cx="7315200" cy="85083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BA14-71A8-4419-ADC1-3758DFF801AB}" type="datetime1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2541" y="4084320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7160" y="4267200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 flipV="1">
            <a:off x="68510" y="4187845"/>
            <a:ext cx="9006637" cy="13715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274" y="79813"/>
            <a:ext cx="9001873" cy="4004507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670892-6580-4AB7-ACDF-82ADC05DE654}" type="datetime1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89CABC-8344-416E-9AB6-2570534C4F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jobsearch.about.com/cs/curriculumvitae/f/cvresume.ht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yn.meeker@fi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meeker@fiu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hronicle.com/article/How-to-Write-a-Statement-of/45133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hronicle.com/forums/index.php/topic,21211.msg304762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drc.fiu.edu/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s.org/about.aspx" TargetMode="External"/><Relationship Id="rId2" Type="http://schemas.openxmlformats.org/officeDocument/2006/relationships/hyperlink" Target="http://www.avs.org/about-chapters-divisions-groups.aspx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https://encrypted-tbn1.gstatic.com/images?q=tbn:ANd9GcSja2uduEmbBaU7OcjXJrUHAAL_zONd0zb9BnnA2H92oJPW5Rx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7" b="24437"/>
          <a:stretch>
            <a:fillRect/>
          </a:stretch>
        </p:blipFill>
        <p:spPr bwMode="auto">
          <a:xfrm>
            <a:off x="491354" y="152400"/>
            <a:ext cx="8161291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ltLayout_CSO_Logo copy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255579" y="5815264"/>
            <a:ext cx="2590800" cy="890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4597935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Resumes, CVs, Cover Letters, and Some Resources</a:t>
            </a:r>
          </a:p>
          <a:p>
            <a:pPr algn="ctr"/>
            <a:r>
              <a:rPr lang="en-US" sz="2400" dirty="0" smtClean="0"/>
              <a:t>For American </a:t>
            </a:r>
            <a:r>
              <a:rPr lang="en-US" sz="2400" dirty="0"/>
              <a:t>Vacuum Society @ 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1507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47800"/>
            <a:ext cx="7848600" cy="464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Marketing tool to secure a position or funding</a:t>
            </a:r>
          </a:p>
          <a:p>
            <a:pPr marL="0" indent="0">
              <a:buNone/>
            </a:pPr>
            <a:r>
              <a:rPr lang="en-US" sz="1000" dirty="0" smtClean="0">
                <a:latin typeface="Baskerville Old Face" pitchFamily="18" charset="0"/>
                <a:cs typeface="Times New Roman" pitchFamily="18" charset="0"/>
              </a:rPr>
              <a:t>  </a:t>
            </a:r>
          </a:p>
          <a:p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Promotional materials</a:t>
            </a:r>
          </a:p>
          <a:p>
            <a:endParaRPr lang="en-US" sz="1000" dirty="0" smtClean="0">
              <a:latin typeface="Baskerville Old Face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Professional </a:t>
            </a:r>
            <a:r>
              <a:rPr lang="en-US" sz="2800" dirty="0">
                <a:latin typeface="Baskerville Old Face" pitchFamily="18" charset="0"/>
                <a:cs typeface="Times New Roman" pitchFamily="18" charset="0"/>
              </a:rPr>
              <a:t>representation </a:t>
            </a:r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of: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Who </a:t>
            </a:r>
            <a:r>
              <a:rPr lang="en-US" sz="2800" dirty="0">
                <a:latin typeface="Baskerville Old Face" pitchFamily="18" charset="0"/>
                <a:cs typeface="Times New Roman" pitchFamily="18" charset="0"/>
              </a:rPr>
              <a:t>you </a:t>
            </a:r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are ( Personal Information) </a:t>
            </a:r>
            <a:endParaRPr lang="en-US" sz="2800" dirty="0">
              <a:latin typeface="Baskerville Old Face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What </a:t>
            </a:r>
            <a:r>
              <a:rPr lang="en-US" sz="2800" dirty="0">
                <a:latin typeface="Baskerville Old Face" pitchFamily="18" charset="0"/>
                <a:cs typeface="Times New Roman" pitchFamily="18" charset="0"/>
              </a:rPr>
              <a:t>you </a:t>
            </a:r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want (Job/Scholarship)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What </a:t>
            </a:r>
            <a:r>
              <a:rPr lang="en-US" sz="2800" dirty="0">
                <a:latin typeface="Baskerville Old Face" pitchFamily="18" charset="0"/>
                <a:cs typeface="Times New Roman" pitchFamily="18" charset="0"/>
              </a:rPr>
              <a:t>you </a:t>
            </a:r>
            <a:r>
              <a:rPr lang="en-US" sz="2800" dirty="0" smtClean="0">
                <a:latin typeface="Baskerville Old Face" pitchFamily="18" charset="0"/>
                <a:cs typeface="Times New Roman" pitchFamily="18" charset="0"/>
              </a:rPr>
              <a:t>offer (Skills/Experience)</a:t>
            </a:r>
          </a:p>
          <a:p>
            <a:pPr lvl="1">
              <a:buFont typeface="Wingdings" pitchFamily="2" charset="2"/>
              <a:buChar char="ü"/>
            </a:pPr>
            <a:endParaRPr lang="en-US" sz="2800" dirty="0" smtClean="0"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12293" name="Picture 7" descr="C:\Documents and Settings\ssujan\Local Settings\Temporary Internet Files\Content.IE5\Y04L0PNO\MCj033254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763098"/>
            <a:ext cx="3276600" cy="197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Why have a Resume / CV?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7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 smtClean="0"/>
              <a:t>Difference between Resume and CV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primary differences between a resume and a curriculum vitae (CV) are the length, what is included and what each is used for. </a:t>
            </a:r>
            <a:endParaRPr lang="en-US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resume is a one or two page summary of your skills, experience and education. </a:t>
            </a:r>
            <a:endParaRPr lang="en-US" sz="3200" dirty="0" smtClean="0"/>
          </a:p>
          <a:p>
            <a:r>
              <a:rPr lang="en-US" sz="3200" dirty="0" smtClean="0"/>
              <a:t>While </a:t>
            </a:r>
            <a:r>
              <a:rPr lang="en-US" sz="3200" dirty="0"/>
              <a:t>a resume is brief and concise - no more than a page or two, a curriculum vitae is a longer (at least two page) and more detailed synopsis</a:t>
            </a:r>
            <a:r>
              <a:rPr lang="en-US" sz="3200" dirty="0" smtClean="0"/>
              <a:t>.</a:t>
            </a:r>
          </a:p>
          <a:p>
            <a:endParaRPr lang="en-US" sz="1600" dirty="0">
              <a:effectLst/>
            </a:endParaRPr>
          </a:p>
          <a:p>
            <a:pPr marL="0" indent="0" algn="ctr">
              <a:buNone/>
            </a:pPr>
            <a:r>
              <a:rPr lang="en-US" sz="1600" dirty="0" smtClean="0"/>
              <a:t>(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jobsearch.about.com/cs/curriculumvitae/f/cvresume.htm</a:t>
            </a:r>
            <a:r>
              <a:rPr lang="en-US" sz="1600" dirty="0" smtClean="0"/>
              <a:t>)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15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A Few Resume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105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Stay above the Rest </a:t>
            </a:r>
            <a:r>
              <a:rPr lang="en-US" sz="2400" b="1" dirty="0" smtClean="0">
                <a:latin typeface="Baskerville Old Face" pitchFamily="18" charset="0"/>
                <a:sym typeface="Wingdings" pitchFamily="2" charset="2"/>
              </a:rPr>
              <a:t> </a:t>
            </a:r>
            <a:r>
              <a:rPr lang="en-US" sz="2400" b="1" dirty="0" smtClean="0">
                <a:latin typeface="Baskerville Old Face" pitchFamily="18" charset="0"/>
              </a:rPr>
              <a:t>Replace common pieces</a:t>
            </a:r>
          </a:p>
          <a:p>
            <a:endParaRPr lang="en-US" sz="1000" dirty="0" smtClean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Experience</a:t>
            </a:r>
            <a:endParaRPr lang="en-US" sz="2400" dirty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Quality </a:t>
            </a:r>
            <a:r>
              <a:rPr lang="en-US" dirty="0" smtClean="0">
                <a:latin typeface="Baskerville Old Face" pitchFamily="18" charset="0"/>
              </a:rPr>
              <a:t>vs. </a:t>
            </a:r>
            <a:r>
              <a:rPr lang="en-US" dirty="0">
                <a:latin typeface="Baskerville Old Face" pitchFamily="18" charset="0"/>
              </a:rPr>
              <a:t>Quantity (more is NOT </a:t>
            </a:r>
            <a:r>
              <a:rPr lang="en-US" dirty="0" smtClean="0">
                <a:latin typeface="Baskerville Old Face" pitchFamily="18" charset="0"/>
              </a:rPr>
              <a:t>always better</a:t>
            </a:r>
            <a:r>
              <a:rPr lang="en-US" dirty="0">
                <a:latin typeface="Baskerville Old Face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2-3 bullets on details (focused on </a:t>
            </a:r>
            <a:r>
              <a:rPr lang="en-US" dirty="0" smtClean="0">
                <a:latin typeface="Baskerville Old Face" pitchFamily="18" charset="0"/>
              </a:rPr>
              <a:t>job and results)</a:t>
            </a:r>
            <a:endParaRPr lang="en-US" dirty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Baskerville Old Face" pitchFamily="18" charset="0"/>
              </a:rPr>
              <a:t>Combine if possible (Designed, implemented and </a:t>
            </a:r>
            <a:r>
              <a:rPr lang="en-US" dirty="0" smtClean="0">
                <a:latin typeface="Baskerville Old Face" pitchFamily="18" charset="0"/>
              </a:rPr>
              <a:t>tested…)</a:t>
            </a:r>
            <a:endParaRPr lang="en-US" dirty="0">
              <a:latin typeface="Baskerville Old Face" pitchFamily="18" charset="0"/>
            </a:endParaRPr>
          </a:p>
          <a:p>
            <a:endParaRPr lang="en-US" sz="1000" dirty="0" smtClean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GPA below Minimum Required</a:t>
            </a:r>
            <a:endParaRPr lang="en-US" sz="2400" dirty="0" smtClean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If </a:t>
            </a:r>
            <a:r>
              <a:rPr lang="en-US" dirty="0" smtClean="0">
                <a:latin typeface="Baskerville Old Face" pitchFamily="18" charset="0"/>
              </a:rPr>
              <a:t>GPA is low, organize resume to highlight other </a:t>
            </a:r>
            <a:r>
              <a:rPr lang="en-US" dirty="0" smtClean="0">
                <a:latin typeface="Baskerville Old Face" pitchFamily="18" charset="0"/>
              </a:rPr>
              <a:t>areas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Some recruiters suggest not adding it, as it will weed you out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Baskerville Old Face" pitchFamily="18" charset="0"/>
              </a:rPr>
              <a:t>Some recruiters suggest adding it, as a resume without a GPA is considered incomplete</a:t>
            </a:r>
            <a:endParaRPr lang="en-US" dirty="0" smtClean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36497315"/>
              </p:ext>
            </p:extLst>
          </p:nvPr>
        </p:nvGraphicFramePr>
        <p:xfrm>
          <a:off x="533400" y="1600200"/>
          <a:ext cx="502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8" name="Picture 17" descr="j03853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791200" y="1600200"/>
            <a:ext cx="3048000" cy="46482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407EB-96EF-4E85-B8D3-6406968453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1"/>
            <a:ext cx="8229600" cy="11049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Resume Content and Sections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3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407EB-96EF-4E85-B8D3-6406968453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04800" y="990600"/>
            <a:ext cx="8839200" cy="563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12223"/>
              </p:ext>
            </p:extLst>
          </p:nvPr>
        </p:nvGraphicFramePr>
        <p:xfrm>
          <a:off x="838200" y="1905000"/>
          <a:ext cx="76962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2266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Style 1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8802">
                <a:tc>
                  <a:txBody>
                    <a:bodyPr/>
                    <a:lstStyle/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Carolyn M. Meeker</a:t>
                      </a: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10555 W. Flagler St, EC 2780</a:t>
                      </a: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Miami, FL  33174</a:t>
                      </a: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(305) 348</a:t>
                      </a:r>
                      <a:r>
                        <a:rPr kumimoji="0" lang="en-US" sz="1800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1281</a:t>
                      </a: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carolyn.meeker@fiu.edu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43733"/>
              </p:ext>
            </p:extLst>
          </p:nvPr>
        </p:nvGraphicFramePr>
        <p:xfrm>
          <a:off x="838199" y="4572000"/>
          <a:ext cx="7696201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Style 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small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Carolyn Meeker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74320" marR="0" lvl="0" indent="-27432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10555 W. Flagler St, EC 2780 ∙ Miami, FL  33174 ∙ 305.348.1281 ∙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carolyn.meeker@fiu.edu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62200" y="1447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Name, Address, Phone and email information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501"/>
            <a:ext cx="7620000" cy="9524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Personal Identification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5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Objective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50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3810000"/>
            <a:ext cx="82296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small" dirty="0" smtClean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Sample Objective (general-type</a:t>
            </a:r>
            <a:r>
              <a:rPr lang="en-US" sz="2400" b="1" cap="small" dirty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latin typeface="Baskerville Old Face" pitchFamily="18" charset="0"/>
              </a:rPr>
              <a:t>Seeking a position in the field of Engineering</a:t>
            </a:r>
          </a:p>
          <a:p>
            <a:pPr marL="0" indent="0">
              <a:buNone/>
            </a:pPr>
            <a:r>
              <a:rPr lang="en-US" sz="1600" b="1" cap="small" dirty="0" smtClean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  <a:endParaRPr lang="en-US" sz="1600" b="1" cap="small" dirty="0" smtClean="0">
              <a:solidFill>
                <a:schemeClr val="accent4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cap="small" dirty="0" smtClean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Sample </a:t>
            </a:r>
            <a:r>
              <a:rPr lang="en-US" sz="2400" b="1" cap="small" dirty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Objective (Specific-Type)</a:t>
            </a:r>
          </a:p>
          <a:p>
            <a:pPr marL="0" indent="0">
              <a:buNone/>
            </a:pPr>
            <a:r>
              <a:rPr lang="en-US" sz="2400" dirty="0">
                <a:latin typeface="Baskerville Old Face" pitchFamily="18" charset="0"/>
              </a:rPr>
              <a:t>Well-rounded student </a:t>
            </a:r>
            <a:r>
              <a:rPr lang="en-US" sz="2400" dirty="0" smtClean="0">
                <a:latin typeface="Baskerville Old Face" pitchFamily="18" charset="0"/>
              </a:rPr>
              <a:t>leader seeking </a:t>
            </a:r>
            <a:r>
              <a:rPr lang="en-US" sz="2400" dirty="0">
                <a:latin typeface="Baskerville Old Face" pitchFamily="18" charset="0"/>
              </a:rPr>
              <a:t>a career with General Electric through the </a:t>
            </a:r>
            <a:r>
              <a:rPr lang="en-US" sz="2400" dirty="0" smtClean="0">
                <a:latin typeface="Baskerville Old Face" pitchFamily="18" charset="0"/>
              </a:rPr>
              <a:t>Edison Engineering </a:t>
            </a:r>
            <a:r>
              <a:rPr lang="en-US" sz="2400" dirty="0">
                <a:latin typeface="Baskerville Old Face" pitchFamily="18" charset="0"/>
              </a:rPr>
              <a:t>Development Program</a:t>
            </a:r>
            <a:endParaRPr lang="en-US" sz="2400" b="1" cap="small" dirty="0">
              <a:solidFill>
                <a:srgbClr val="002060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Baskerville Old Face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sz="2000" dirty="0" smtClean="0"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10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0772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askerville Old Face" pitchFamily="18" charset="0"/>
                <a:cs typeface="Times New Roman" pitchFamily="18" charset="0"/>
              </a:rPr>
              <a:t>1 – 3 lines describing who you are and what you’re seeking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What are you interested in?</a:t>
            </a:r>
          </a:p>
          <a:p>
            <a:pPr lvl="1"/>
            <a:r>
              <a:rPr lang="en-US" dirty="0" smtClean="0">
                <a:latin typeface="Baskerville Old Face" pitchFamily="18" charset="0"/>
                <a:cs typeface="Times New Roman" pitchFamily="18" charset="0"/>
              </a:rPr>
              <a:t>What type of job you are looking for?</a:t>
            </a:r>
          </a:p>
          <a:p>
            <a:pPr lvl="1"/>
            <a:r>
              <a:rPr lang="en-US" dirty="0" smtClean="0">
                <a:latin typeface="Baskerville Old Face" pitchFamily="18" charset="0"/>
                <a:cs typeface="Times New Roman" pitchFamily="18" charset="0"/>
              </a:rPr>
              <a:t>What can you give to the company</a:t>
            </a:r>
          </a:p>
          <a:p>
            <a:pPr lvl="1"/>
            <a:endParaRPr lang="en-US" sz="1800" dirty="0" smtClean="0">
              <a:latin typeface="Baskerville Old Face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3429000"/>
            <a:ext cx="7696200" cy="0"/>
          </a:xfrm>
          <a:prstGeom prst="line">
            <a:avLst/>
          </a:pr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5334000"/>
          </a:xfrm>
        </p:spPr>
        <p:txBody>
          <a:bodyPr>
            <a:normAutofit fontScale="85000" lnSpcReduction="20000"/>
          </a:bodyPr>
          <a:lstStyle/>
          <a:p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Institution, city, state</a:t>
            </a:r>
          </a:p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Degree earned or anticipated</a:t>
            </a:r>
          </a:p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Dates: YYYY, EGD: MM/DD/YYYY</a:t>
            </a:r>
          </a:p>
          <a:p>
            <a:r>
              <a:rPr lang="en-US" dirty="0" smtClean="0">
                <a:latin typeface="Baskerville Old Face" pitchFamily="18" charset="0"/>
                <a:cs typeface="Arial" pitchFamily="34" charset="0"/>
              </a:rPr>
              <a:t>GPA: X.X/4.0</a:t>
            </a:r>
          </a:p>
          <a:p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sz="1000" b="1" cap="small" dirty="0" smtClean="0">
              <a:solidFill>
                <a:schemeClr val="accent4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100" b="1" cap="small" dirty="0" smtClean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200" b="1" cap="small" dirty="0" smtClean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Sample </a:t>
            </a:r>
            <a:r>
              <a:rPr lang="en-US" sz="2200" b="1" cap="small" dirty="0" smtClean="0">
                <a:solidFill>
                  <a:schemeClr val="accent4"/>
                </a:solidFill>
                <a:latin typeface="Baskerville Old Face" pitchFamily="18" charset="0"/>
                <a:cs typeface="Times New Roman" pitchFamily="18" charset="0"/>
              </a:rPr>
              <a:t>Education</a:t>
            </a:r>
          </a:p>
          <a:p>
            <a:pPr>
              <a:buNone/>
              <a:defRPr/>
            </a:pPr>
            <a:r>
              <a:rPr lang="en-US" dirty="0" smtClean="0">
                <a:latin typeface="Baskerville Old Face" pitchFamily="18" charset="0"/>
                <a:cs typeface="Arial" pitchFamily="34" charset="0"/>
              </a:rPr>
              <a:t>Florida </a:t>
            </a:r>
            <a:r>
              <a:rPr lang="en-US" dirty="0">
                <a:latin typeface="Baskerville Old Face" pitchFamily="18" charset="0"/>
                <a:cs typeface="Arial" pitchFamily="34" charset="0"/>
              </a:rPr>
              <a:t>International University, Miami, Florida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latin typeface="Baskerville Old Face" pitchFamily="18" charset="0"/>
                <a:cs typeface="Arial" pitchFamily="34" charset="0"/>
              </a:rPr>
              <a:t>Master of Science in Mechanical </a:t>
            </a:r>
            <a:r>
              <a:rPr lang="en-US" b="1" dirty="0" smtClean="0">
                <a:latin typeface="Baskerville Old Face" pitchFamily="18" charset="0"/>
                <a:cs typeface="Arial" pitchFamily="34" charset="0"/>
              </a:rPr>
              <a:t>Engineering          </a:t>
            </a:r>
            <a:r>
              <a:rPr lang="en-US" dirty="0" smtClean="0">
                <a:latin typeface="Baskerville Old Face" pitchFamily="18" charset="0"/>
                <a:cs typeface="Arial" pitchFamily="34" charset="0"/>
              </a:rPr>
              <a:t>EGD: Dec 2013</a:t>
            </a:r>
            <a:endParaRPr lang="en-US" dirty="0">
              <a:latin typeface="Baskerville Old Face" pitchFamily="18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Baskerville Old Face" pitchFamily="18" charset="0"/>
                <a:cs typeface="Arial" pitchFamily="34" charset="0"/>
              </a:rPr>
              <a:t>GPA</a:t>
            </a:r>
            <a:r>
              <a:rPr lang="en-US" dirty="0">
                <a:latin typeface="Baskerville Old Face" pitchFamily="18" charset="0"/>
                <a:cs typeface="Arial" pitchFamily="34" charset="0"/>
              </a:rPr>
              <a:t>: </a:t>
            </a:r>
            <a:r>
              <a:rPr lang="en-US" dirty="0" smtClean="0">
                <a:latin typeface="Baskerville Old Face" pitchFamily="18" charset="0"/>
                <a:cs typeface="Arial" pitchFamily="34" charset="0"/>
              </a:rPr>
              <a:t>3.5/4.00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000" b="1" dirty="0" smtClean="0">
                <a:latin typeface="Baskerville Old Face" pitchFamily="18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latin typeface="Baskerville Old Face" pitchFamily="18" charset="0"/>
                <a:cs typeface="Arial" pitchFamily="34" charset="0"/>
              </a:rPr>
              <a:t>Bachelor </a:t>
            </a:r>
            <a:r>
              <a:rPr lang="en-US" b="1" dirty="0" smtClean="0">
                <a:latin typeface="Baskerville Old Face" pitchFamily="18" charset="0"/>
                <a:cs typeface="Arial" pitchFamily="34" charset="0"/>
              </a:rPr>
              <a:t>of Science in </a:t>
            </a:r>
            <a:r>
              <a:rPr lang="en-US" b="1" dirty="0">
                <a:latin typeface="Baskerville Old Face" pitchFamily="18" charset="0"/>
                <a:cs typeface="Arial" pitchFamily="34" charset="0"/>
              </a:rPr>
              <a:t>Mechanical </a:t>
            </a:r>
            <a:r>
              <a:rPr lang="en-US" b="1" dirty="0" smtClean="0">
                <a:latin typeface="Baskerville Old Face" pitchFamily="18" charset="0"/>
                <a:cs typeface="Arial" pitchFamily="34" charset="0"/>
              </a:rPr>
              <a:t>Engineering       </a:t>
            </a:r>
            <a:r>
              <a:rPr lang="en-US" dirty="0" smtClean="0">
                <a:latin typeface="Baskerville Old Face" pitchFamily="18" charset="0"/>
                <a:cs typeface="Arial" pitchFamily="34" charset="0"/>
              </a:rPr>
              <a:t>2011</a:t>
            </a: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latin typeface="Baskerville Old Face" pitchFamily="18" charset="0"/>
                <a:cs typeface="Arial" pitchFamily="34" charset="0"/>
              </a:rPr>
              <a:t>Minor in Physics</a:t>
            </a:r>
            <a:endParaRPr lang="en-US" b="1" dirty="0">
              <a:latin typeface="Baskerville Old Face" pitchFamily="18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Baskerville Old Face" pitchFamily="18" charset="0"/>
                <a:cs typeface="Arial" pitchFamily="34" charset="0"/>
              </a:rPr>
              <a:t>GPA</a:t>
            </a:r>
            <a:r>
              <a:rPr lang="en-US" dirty="0">
                <a:latin typeface="Baskerville Old Face" pitchFamily="18" charset="0"/>
                <a:cs typeface="Arial" pitchFamily="34" charset="0"/>
              </a:rPr>
              <a:t>: 3.8/4.00</a:t>
            </a:r>
          </a:p>
          <a:p>
            <a:pPr>
              <a:defRPr/>
            </a:pPr>
            <a:endParaRPr lang="en-US" sz="2400" dirty="0" smtClean="0">
              <a:latin typeface="Baskerville Old Face" pitchFamily="18" charset="0"/>
            </a:endParaRPr>
          </a:p>
        </p:txBody>
      </p:sp>
      <p:pic>
        <p:nvPicPr>
          <p:cNvPr id="24580" name="Picture 6" descr="j04223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62800" y="1371600"/>
            <a:ext cx="1423400" cy="2133865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407EB-96EF-4E85-B8D3-6406968453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1"/>
            <a:ext cx="8077200" cy="95249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Education</a:t>
            </a:r>
            <a:endParaRPr lang="en-US" dirty="0">
              <a:latin typeface="Baskerville Old Fac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429000"/>
            <a:ext cx="5105400" cy="0"/>
          </a:xfrm>
          <a:prstGeom prst="line">
            <a:avLst/>
          </a:pr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88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2296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latin typeface="Baskerville Old Face" pitchFamily="18" charset="0"/>
                <a:cs typeface="Times New Roman" pitchFamily="18" charset="0"/>
              </a:rPr>
              <a:t>Not a general job description!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Verbs, results, impressive statistics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latin typeface="Baskerville Old Face" pitchFamily="18" charset="0"/>
                <a:cs typeface="Times New Roman" pitchFamily="18" charset="0"/>
              </a:rPr>
              <a:t>Team/Lead work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Specify/focus on relevant projects you lead/participate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latin typeface="Baskerville Old Face" pitchFamily="18" charset="0"/>
                <a:cs typeface="Times New Roman" pitchFamily="18" charset="0"/>
              </a:rPr>
              <a:t>Volunteer Roles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Led group, logistics, motivated team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u="sng" dirty="0" smtClean="0">
                <a:latin typeface="Baskerville Old Face" pitchFamily="18" charset="0"/>
                <a:cs typeface="Times New Roman" pitchFamily="18" charset="0"/>
              </a:rPr>
              <a:t>Achievements-Oriented</a:t>
            </a:r>
            <a:r>
              <a:rPr lang="en-US" sz="2000" b="1" dirty="0" smtClean="0">
                <a:latin typeface="Baskerville Old Face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Baskerville Old Face" pitchFamily="18" charset="0"/>
                <a:cs typeface="Times New Roman" pitchFamily="18" charset="0"/>
              </a:rPr>
              <a:t>(Not Responsibilities-Oriented)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latin typeface="Baskerville Old Face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b="1" cap="small" dirty="0" smtClean="0">
              <a:solidFill>
                <a:srgbClr val="002060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cap="small" dirty="0" smtClean="0">
                <a:solidFill>
                  <a:srgbClr val="002060"/>
                </a:solidFill>
                <a:latin typeface="Baskerville Old Face" pitchFamily="18" charset="0"/>
                <a:cs typeface="Times New Roman" pitchFamily="18" charset="0"/>
              </a:rPr>
              <a:t>Sample Experience</a:t>
            </a:r>
            <a:endParaRPr lang="en-US" sz="2000" b="1" cap="small" dirty="0">
              <a:solidFill>
                <a:srgbClr val="002060"/>
              </a:solidFill>
              <a:latin typeface="Baskerville Old Face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Baskerville Old Face" pitchFamily="18" charset="0"/>
                <a:cs typeface="Times New Roman" pitchFamily="18" charset="0"/>
              </a:rPr>
              <a:t>Boeing, Everett, WA                                                      </a:t>
            </a: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May 2010 - August </a:t>
            </a:r>
            <a:r>
              <a:rPr lang="en-US" sz="2000" dirty="0">
                <a:latin typeface="Baskerville Old Face" pitchFamily="18" charset="0"/>
                <a:cs typeface="Times New Roman" pitchFamily="18" charset="0"/>
              </a:rPr>
              <a:t>2010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Baskerville Old Face" pitchFamily="18" charset="0"/>
                <a:cs typeface="Times New Roman" pitchFamily="18" charset="0"/>
              </a:rPr>
              <a:t>Interiors Stress Engineering Intern</a:t>
            </a:r>
            <a:endParaRPr lang="en-US" sz="2000" dirty="0">
              <a:latin typeface="Baskerville Old Face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>
                <a:latin typeface="Baskerville Old Face" pitchFamily="18" charset="0"/>
                <a:cs typeface="Times New Roman" pitchFamily="18" charset="0"/>
              </a:rPr>
              <a:t>Assisted 777 Secondary Supports group meet deadlines by completing </a:t>
            </a: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latin typeface="Baskerville Old Face" pitchFamily="18" charset="0"/>
                <a:cs typeface="Times New Roman" pitchFamily="18" charset="0"/>
              </a:rPr>
              <a:t>Performed Stress analysis on 787 Pilot/Co-Pilot Seat Pan tilt lock mechanism</a:t>
            </a:r>
            <a:endParaRPr lang="en-US" sz="2000" dirty="0"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25604" name="Picture 2145" descr="j04227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1219200"/>
            <a:ext cx="1600200" cy="1600200"/>
          </a:xfr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407EB-96EF-4E85-B8D3-6406968453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1"/>
            <a:ext cx="8077200" cy="9525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Experience</a:t>
            </a:r>
            <a:endParaRPr lang="en-US" dirty="0">
              <a:latin typeface="Baskerville Old Face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4191000"/>
            <a:ext cx="7239000" cy="0"/>
          </a:xfrm>
          <a:prstGeom prst="line">
            <a:avLst/>
          </a:prstGeom>
          <a:ln w="76200" cmpd="dbl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36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10FD333-288B-4F49-9AC8-1E14BC40683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2008703"/>
              </p:ext>
            </p:extLst>
          </p:nvPr>
        </p:nvGraphicFramePr>
        <p:xfrm>
          <a:off x="381000" y="1219200"/>
          <a:ext cx="845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Skills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6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Skills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1408284"/>
              </p:ext>
            </p:extLst>
          </p:nvPr>
        </p:nvGraphicFramePr>
        <p:xfrm>
          <a:off x="533400" y="1219200"/>
          <a:ext cx="8153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:\Documents and Settings\setzerk\My Documents\Workshop Ppoint templates\Resume Writing\comm skil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267200"/>
            <a:ext cx="2079425" cy="230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7865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Outline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6400" dirty="0" smtClean="0"/>
              <a:t>Introductions</a:t>
            </a:r>
          </a:p>
          <a:p>
            <a:r>
              <a:rPr lang="en-US" sz="6400" dirty="0" smtClean="0"/>
              <a:t>Career Services</a:t>
            </a:r>
            <a:endParaRPr lang="en-US" sz="6400" dirty="0"/>
          </a:p>
          <a:p>
            <a:r>
              <a:rPr lang="en-US" sz="6400" dirty="0" smtClean="0"/>
              <a:t>Resumes</a:t>
            </a:r>
          </a:p>
          <a:p>
            <a:r>
              <a:rPr lang="en-US" sz="6400" dirty="0" smtClean="0"/>
              <a:t>Curriculum </a:t>
            </a:r>
            <a:r>
              <a:rPr lang="en-US" sz="6400" dirty="0"/>
              <a:t>vitae</a:t>
            </a:r>
          </a:p>
          <a:p>
            <a:r>
              <a:rPr lang="en-US" sz="6400" dirty="0"/>
              <a:t>Cover letters</a:t>
            </a:r>
          </a:p>
          <a:p>
            <a:r>
              <a:rPr lang="en-US" sz="6400" dirty="0" smtClean="0"/>
              <a:t>Some Resources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8524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Resume Formats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Pronunciation: </a:t>
            </a:r>
            <a:r>
              <a:rPr lang="en-US" dirty="0" err="1"/>
              <a:t>kuh-rik-yuh-luhm</a:t>
            </a:r>
            <a:r>
              <a:rPr lang="en-US" dirty="0"/>
              <a:t> </a:t>
            </a:r>
            <a:r>
              <a:rPr lang="en-US" dirty="0" err="1"/>
              <a:t>vee-tahy</a:t>
            </a:r>
            <a:r>
              <a:rPr lang="en-US" dirty="0"/>
              <a:t>  	(Dictionary.com)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Latin</a:t>
            </a:r>
            <a:r>
              <a:rPr lang="en-US" dirty="0"/>
              <a:t>: Course of (one's) life or career</a:t>
            </a:r>
          </a:p>
          <a:p>
            <a:pPr lvl="1">
              <a:spcBef>
                <a:spcPct val="0"/>
              </a:spcBef>
            </a:pPr>
            <a:r>
              <a:rPr lang="en-US" dirty="0"/>
              <a:t>Education, training, research, publications, job prep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Academia</a:t>
            </a:r>
            <a:r>
              <a:rPr lang="en-US" dirty="0"/>
              <a:t>, medicine, teaching, research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Informative</a:t>
            </a:r>
            <a:r>
              <a:rPr lang="en-US" dirty="0"/>
              <a:t>, but concise </a:t>
            </a:r>
          </a:p>
          <a:p>
            <a:pPr lvl="1">
              <a:spcBef>
                <a:spcPct val="0"/>
              </a:spcBef>
            </a:pPr>
            <a:r>
              <a:rPr lang="en-US" dirty="0"/>
              <a:t>Eagle Scout, not every badge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Understated</a:t>
            </a:r>
            <a:r>
              <a:rPr lang="en-US" dirty="0"/>
              <a:t>, but name dropping’s </a:t>
            </a:r>
            <a:r>
              <a:rPr lang="en-US" dirty="0" smtClean="0"/>
              <a:t>okay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Style </a:t>
            </a:r>
            <a:r>
              <a:rPr lang="en-US" dirty="0"/>
              <a:t>and format vary by discipline (for example, APA 6</a:t>
            </a:r>
            <a:r>
              <a:rPr lang="en-US" baseline="30000" dirty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37817"/>
              </p:ext>
            </p:extLst>
          </p:nvPr>
        </p:nvGraphicFramePr>
        <p:xfrm>
          <a:off x="152400" y="1142820"/>
          <a:ext cx="8839199" cy="55026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12472"/>
                <a:gridCol w="2978728"/>
                <a:gridCol w="3047999"/>
              </a:tblGrid>
              <a:tr h="3801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Chronological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Skills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Hybrid</a:t>
                      </a:r>
                      <a:endParaRPr lang="en-US" sz="2000" b="1" dirty="0"/>
                    </a:p>
                  </a:txBody>
                  <a:tcPr/>
                </a:tc>
              </a:tr>
              <a:tr h="15498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Experience</a:t>
                      </a:r>
                      <a:r>
                        <a:rPr lang="en-US" sz="2000" baseline="0" dirty="0" smtClean="0"/>
                        <a:t> in reverse chronological order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Experience based on skill</a:t>
                      </a:r>
                      <a:r>
                        <a:rPr lang="en-US" sz="2000" baseline="0" dirty="0" smtClean="0"/>
                        <a:t> headings – not necessarily in chronological order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</a:t>
                      </a:r>
                      <a:r>
                        <a:rPr lang="en-US" sz="2000" baseline="0" dirty="0" smtClean="0"/>
                        <a:t>sually experiences with descriptions in reverse chronological order; grouped under skill headings</a:t>
                      </a:r>
                      <a:endParaRPr lang="en-US" sz="2000" b="1" dirty="0"/>
                    </a:p>
                  </a:txBody>
                  <a:tcPr/>
                </a:tc>
              </a:tr>
              <a:tr h="12574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Best when</a:t>
                      </a:r>
                      <a:r>
                        <a:rPr lang="en-US" sz="2000" baseline="0" dirty="0" smtClean="0"/>
                        <a:t> work, volunteer, and academics relate directly to job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Best when</a:t>
                      </a:r>
                      <a:r>
                        <a:rPr lang="en-US" sz="2000" baseline="0" dirty="0" smtClean="0"/>
                        <a:t> trying to break into a field with little or no experience.  Changes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Best when no</a:t>
                      </a:r>
                      <a:r>
                        <a:rPr lang="en-US" sz="2000" baseline="0" dirty="0" smtClean="0"/>
                        <a:t> consistent themes to experience (sales, teaching, management, etc.)</a:t>
                      </a:r>
                      <a:endParaRPr lang="en-US" sz="2000" b="1" dirty="0"/>
                    </a:p>
                  </a:txBody>
                  <a:tcPr/>
                </a:tc>
              </a:tr>
              <a:tr h="12574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Shows</a:t>
                      </a:r>
                      <a:r>
                        <a:rPr lang="en-US" sz="2000" baseline="0" dirty="0" smtClean="0"/>
                        <a:t> consistency in history.  Not best if wide gaps in employment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Work history summarized in</a:t>
                      </a:r>
                      <a:r>
                        <a:rPr lang="en-US" sz="2000" baseline="0" dirty="0" smtClean="0"/>
                        <a:t> brief section at bottom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Provides</a:t>
                      </a:r>
                      <a:r>
                        <a:rPr lang="en-US" sz="2000" baseline="0" dirty="0" smtClean="0"/>
                        <a:t> easily identifiable skills areas and a sense of work history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10416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Most common format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Skills</a:t>
                      </a:r>
                      <a:r>
                        <a:rPr lang="en-US" sz="2000" baseline="0" dirty="0" smtClean="0"/>
                        <a:t> are main attraction.  Focus away from when and where developed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2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Curriculum Vitae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/>
              <a:t>Pronunciation: </a:t>
            </a:r>
            <a:r>
              <a:rPr lang="en-US" dirty="0" err="1"/>
              <a:t>kuh-rik-yuh-luhm</a:t>
            </a:r>
            <a:r>
              <a:rPr lang="en-US" dirty="0"/>
              <a:t> </a:t>
            </a:r>
            <a:r>
              <a:rPr lang="en-US" dirty="0" err="1"/>
              <a:t>vee-tahy</a:t>
            </a:r>
            <a:r>
              <a:rPr lang="en-US" dirty="0"/>
              <a:t>  	(Dictionary.com)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Latin</a:t>
            </a:r>
            <a:r>
              <a:rPr lang="en-US" dirty="0"/>
              <a:t>: Course of (one's) life or career</a:t>
            </a:r>
          </a:p>
          <a:p>
            <a:pPr lvl="1">
              <a:spcBef>
                <a:spcPct val="0"/>
              </a:spcBef>
            </a:pPr>
            <a:r>
              <a:rPr lang="en-US" dirty="0"/>
              <a:t>Education, training, research, publications, job prep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Academia</a:t>
            </a:r>
            <a:r>
              <a:rPr lang="en-US" dirty="0"/>
              <a:t>, medicine, teaching, research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Informative</a:t>
            </a:r>
            <a:r>
              <a:rPr lang="en-US" dirty="0"/>
              <a:t>, but concise </a:t>
            </a:r>
          </a:p>
          <a:p>
            <a:pPr lvl="1">
              <a:spcBef>
                <a:spcPct val="0"/>
              </a:spcBef>
            </a:pPr>
            <a:r>
              <a:rPr lang="en-US" dirty="0"/>
              <a:t>Eagle Scout, not every badge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Understated</a:t>
            </a:r>
            <a:r>
              <a:rPr lang="en-US" dirty="0"/>
              <a:t>, but name dropping’s </a:t>
            </a:r>
            <a:r>
              <a:rPr lang="en-US" dirty="0" smtClean="0"/>
              <a:t>okay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Style </a:t>
            </a:r>
            <a:r>
              <a:rPr lang="en-US" dirty="0"/>
              <a:t>and format vary by discipline (for example, APA 6</a:t>
            </a:r>
            <a:r>
              <a:rPr lang="en-US" baseline="30000" dirty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Curriculum Vitae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/>
              <a:t>2-4 </a:t>
            </a:r>
            <a:r>
              <a:rPr lang="en-US" sz="2800" dirty="0"/>
              <a:t>pages for new professionals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3-7 </a:t>
            </a:r>
            <a:r>
              <a:rPr lang="en-US" sz="2800" dirty="0"/>
              <a:t>pages for experienced professionals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10 </a:t>
            </a:r>
            <a:r>
              <a:rPr lang="en-US" sz="2800" dirty="0"/>
              <a:t>pages max, </a:t>
            </a:r>
            <a:r>
              <a:rPr lang="en-US" sz="2800" dirty="0">
                <a:solidFill>
                  <a:srgbClr val="FF0000"/>
                </a:solidFill>
              </a:rPr>
              <a:t>though some are much longer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Action </a:t>
            </a:r>
            <a:r>
              <a:rPr lang="en-US" sz="2800" dirty="0"/>
              <a:t>verbs begin every job description</a:t>
            </a:r>
          </a:p>
          <a:p>
            <a:pPr>
              <a:spcBef>
                <a:spcPct val="0"/>
              </a:spcBef>
            </a:pP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No </a:t>
            </a:r>
            <a:r>
              <a:rPr lang="en-US" sz="2800" dirty="0"/>
              <a:t>picture, marital status, children, health, religion, DOB</a:t>
            </a:r>
          </a:p>
          <a:p>
            <a:pPr lvl="1">
              <a:spcBef>
                <a:spcPct val="0"/>
              </a:spcBef>
            </a:pPr>
            <a:r>
              <a:rPr lang="en-US" sz="2800" dirty="0"/>
              <a:t>Some CVs might include some of this (European)</a:t>
            </a:r>
          </a:p>
          <a:p>
            <a:pPr>
              <a:spcBef>
                <a:spcPct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77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CV Content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300" b="1" dirty="0"/>
              <a:t>Organized with clear headings</a:t>
            </a:r>
          </a:p>
          <a:p>
            <a:pPr>
              <a:spcBef>
                <a:spcPct val="0"/>
              </a:spcBef>
            </a:pPr>
            <a:endParaRPr lang="en-US" sz="2300" b="1" dirty="0"/>
          </a:p>
          <a:p>
            <a:pPr>
              <a:spcBef>
                <a:spcPct val="0"/>
              </a:spcBef>
            </a:pPr>
            <a:r>
              <a:rPr lang="en-US" sz="2300" b="1" dirty="0"/>
              <a:t>Contact information at top of 1</a:t>
            </a:r>
            <a:r>
              <a:rPr lang="en-US" sz="2300" b="1" baseline="30000" dirty="0"/>
              <a:t>st</a:t>
            </a:r>
            <a:r>
              <a:rPr lang="en-US" sz="2300" b="1" dirty="0"/>
              <a:t> page</a:t>
            </a:r>
          </a:p>
          <a:p>
            <a:pPr>
              <a:spcBef>
                <a:spcPct val="0"/>
              </a:spcBef>
            </a:pPr>
            <a:endParaRPr lang="en-US" sz="2300" b="1" dirty="0"/>
          </a:p>
          <a:p>
            <a:pPr>
              <a:spcBef>
                <a:spcPct val="0"/>
              </a:spcBef>
            </a:pPr>
            <a:r>
              <a:rPr lang="en-US" sz="2300" b="1" dirty="0"/>
              <a:t>After 1</a:t>
            </a:r>
            <a:r>
              <a:rPr lang="en-US" sz="2300" b="1" baseline="30000" dirty="0"/>
              <a:t>st</a:t>
            </a:r>
            <a:r>
              <a:rPr lang="en-US" sz="2300" b="1" dirty="0"/>
              <a:t> page, name and page # in header or footer </a:t>
            </a:r>
          </a:p>
          <a:p>
            <a:pPr>
              <a:spcBef>
                <a:spcPct val="0"/>
              </a:spcBef>
            </a:pPr>
            <a:endParaRPr lang="en-US" sz="2300" b="1" dirty="0"/>
          </a:p>
          <a:p>
            <a:pPr>
              <a:spcBef>
                <a:spcPct val="0"/>
              </a:spcBef>
            </a:pPr>
            <a:r>
              <a:rPr lang="en-US" sz="2300" b="1" dirty="0"/>
              <a:t>No objective or profile </a:t>
            </a:r>
            <a:r>
              <a:rPr lang="en-US" sz="2300" dirty="0"/>
              <a:t>(save for cover letter)</a:t>
            </a:r>
          </a:p>
          <a:p>
            <a:pPr lvl="1">
              <a:spcBef>
                <a:spcPct val="0"/>
              </a:spcBef>
            </a:pPr>
            <a:r>
              <a:rPr lang="en-US" sz="2300" dirty="0"/>
              <a:t>Some might have a summary</a:t>
            </a:r>
          </a:p>
          <a:p>
            <a:pPr>
              <a:spcBef>
                <a:spcPct val="0"/>
              </a:spcBef>
            </a:pPr>
            <a:endParaRPr lang="en-US" sz="2300" b="1" dirty="0"/>
          </a:p>
          <a:p>
            <a:pPr>
              <a:spcBef>
                <a:spcPct val="0"/>
              </a:spcBef>
            </a:pPr>
            <a:r>
              <a:rPr lang="en-US" sz="2300" b="1" dirty="0"/>
              <a:t>Experience in reverse chronological order, within sections</a:t>
            </a:r>
          </a:p>
          <a:p>
            <a:pPr lvl="1">
              <a:spcBef>
                <a:spcPct val="0"/>
              </a:spcBef>
            </a:pPr>
            <a:r>
              <a:rPr lang="en-US" sz="2300" dirty="0"/>
              <a:t>Research Section (2011, 2010,… 2006)</a:t>
            </a:r>
          </a:p>
          <a:p>
            <a:pPr lvl="1">
              <a:spcBef>
                <a:spcPct val="0"/>
              </a:spcBef>
            </a:pPr>
            <a:r>
              <a:rPr lang="en-US" sz="2300" dirty="0"/>
              <a:t>Advising Section (2011, 2010,… 2006)</a:t>
            </a:r>
          </a:p>
          <a:p>
            <a:pPr lvl="1">
              <a:spcBef>
                <a:spcPct val="0"/>
              </a:spcBef>
            </a:pPr>
            <a:endParaRPr lang="en-US" sz="2300" b="1" dirty="0"/>
          </a:p>
          <a:p>
            <a:pPr>
              <a:spcBef>
                <a:spcPct val="0"/>
              </a:spcBef>
            </a:pPr>
            <a:r>
              <a:rPr lang="en-US" sz="2300" b="1" dirty="0"/>
              <a:t>Consider an online portfolio</a:t>
            </a:r>
          </a:p>
          <a:p>
            <a:pPr>
              <a:spcBef>
                <a:spcPct val="0"/>
              </a:spcBef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4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CV Categories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001000" cy="51054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Education and Thesis/Dissertation title or topic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Certificates/Licensure/Training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Foreign study or travel abroad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Language competence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Technical and computer skills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Academic awards, scholarships, fellowships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Teaching experience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Advising experience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Research experience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Consulting experience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Internships/Graduate practice/Fieldwork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Publications/Professional papers, presentations 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Service/Committees/Leadership/Professional associations</a:t>
            </a:r>
          </a:p>
          <a:p>
            <a:pPr>
              <a:spcBef>
                <a:spcPct val="0"/>
              </a:spcBef>
            </a:pPr>
            <a:r>
              <a:rPr lang="en-US" sz="2400" dirty="0" smtClean="0"/>
              <a:t>Grants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2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Teaching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Fellowships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Assistantships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Experiences working with students in class/lab settings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Knowledge of learning styles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May list teaching interests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800" dirty="0"/>
              <a:t>Prepare a separate Statement of Teaching</a:t>
            </a:r>
          </a:p>
        </p:txBody>
      </p:sp>
      <p:pic>
        <p:nvPicPr>
          <p:cNvPr id="6" name="Picture 11" descr="C:\Documents and Settings\cmeeker\Local Settings\Temporary Internet Files\Content.IE5\EASE155B\MPj0439560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728875"/>
            <a:ext cx="2895599" cy="19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Teaching Experience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72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i="1" dirty="0" smtClean="0"/>
              <a:t>Walnut </a:t>
            </a:r>
            <a:r>
              <a:rPr lang="en-US" sz="2000" b="1" i="1" dirty="0" smtClean="0"/>
              <a:t>Grove University, Chapel Hill, NC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 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/>
              <a:t>Lecturer</a:t>
            </a:r>
            <a:r>
              <a:rPr lang="en-US" sz="2000" dirty="0" smtClean="0"/>
              <a:t> – “Global Communication in the 21st Century.”	</a:t>
            </a:r>
            <a:r>
              <a:rPr lang="en-US" sz="2000" dirty="0" smtClean="0"/>
              <a:t>        		</a:t>
            </a:r>
            <a:r>
              <a:rPr lang="en-US" sz="2000" b="1" dirty="0" smtClean="0"/>
              <a:t>1999</a:t>
            </a:r>
            <a:endParaRPr lang="en-US" sz="20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Developed syllabus and overall course structure, and administered all grades.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/>
              <a:t>Adjunct Instructor </a:t>
            </a:r>
            <a:r>
              <a:rPr lang="en-US" sz="2000" dirty="0" smtClean="0"/>
              <a:t>– “Editing Technical Documents.”	</a:t>
            </a:r>
            <a:r>
              <a:rPr lang="en-US" sz="2000" dirty="0" smtClean="0"/>
              <a:t>        		</a:t>
            </a:r>
            <a:r>
              <a:rPr lang="en-US" sz="2000" b="1" dirty="0" smtClean="0"/>
              <a:t>1998</a:t>
            </a:r>
            <a:endParaRPr lang="en-US" sz="20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Developed syllabus and overall course structure, and administered all grades.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/>
              <a:t>Instructor</a:t>
            </a:r>
            <a:r>
              <a:rPr lang="en-US" sz="2000" dirty="0" smtClean="0"/>
              <a:t> – French 101, 102, 201, 202			    </a:t>
            </a:r>
            <a:r>
              <a:rPr lang="en-US" sz="2000" b="1" dirty="0" smtClean="0"/>
              <a:t>1996 </a:t>
            </a:r>
            <a:r>
              <a:rPr lang="en-US" sz="2000" b="1" dirty="0" smtClean="0"/>
              <a:t>- 1997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Developed syllabus and overall course structure, including weekly lab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practicum,  and administered all grades.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z="20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/>
              <a:t>Teaching Assistant</a:t>
            </a:r>
            <a:r>
              <a:rPr lang="en-US" sz="2000" dirty="0" smtClean="0"/>
              <a:t> – to Professor Garth Fort in “Advanced Rhetoric.”    </a:t>
            </a:r>
            <a:r>
              <a:rPr lang="en-US" sz="2000" dirty="0" smtClean="0"/>
              <a:t>   	</a:t>
            </a:r>
            <a:r>
              <a:rPr lang="en-US" sz="2000" b="1" dirty="0" smtClean="0"/>
              <a:t>1997</a:t>
            </a:r>
            <a:endParaRPr lang="en-US" sz="2000" b="1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Collaborated on curriculum and exam development, met with students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Upon request, and graded all written work, including final exam papers.</a:t>
            </a: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BDC8D-33AA-4A21-937E-645D9ABAF7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1000" y="274638"/>
            <a:ext cx="83820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Teaching Experience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Teaching Experience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572000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dirty="0"/>
              <a:t>Relevant experience in area of specialization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r>
              <a:rPr lang="en-US" sz="2800" dirty="0"/>
              <a:t>Publications, conference presentations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r>
              <a:rPr lang="en-US" sz="2800" dirty="0"/>
              <a:t>Grants, patents</a:t>
            </a:r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r>
              <a:rPr lang="en-US" sz="2800" dirty="0"/>
              <a:t>Prepare a separate Statement of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BDC8D-33AA-4A21-937E-645D9ABAF7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274638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Research and Publications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7" name="Picture 9" descr="http://t2.gstatic.com/images?q=tbn:ANd9GcTELGojEF8ZhpVyqH9lAICCwPr-1-euDTjRyR2K1k6rxkxdOd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164" y="3657600"/>
            <a:ext cx="2107457" cy="29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Teaching Experience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70490" y="1295400"/>
            <a:ext cx="8458200" cy="5029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BOOK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REVIEW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Rocco, T. S. (2008). The aging workforce: realities, myths, and implications for organizations by Jerry W. Hedge, Walter C.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Borman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&amp; Steven E.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Lammlein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Educational Gerontology, 34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(2), 163-164.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PAPERS PUBLISHED IN PROCEEDINGS COMPETITIVE PEER REVIEWED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Local)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Landorf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H., Rocco, T., &amp;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Nevin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A. (2006).Creating Permeable Boundaries: Inclusive Educators in a Global Society. In M. Cleary, S. Nielsen,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Plakhotnik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(Eds.),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Proceedings of the Fifth Annual College of Education  Conference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(pp. 58-63). Miami, FL: Florida International University.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INVITED PRESENTATIONS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Thijssen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Jo G.L. &amp; Rocco, T. S. Career and Lifetime Development Revisited.  </a:t>
            </a:r>
            <a:r>
              <a:rPr lang="en-GB" sz="1800" i="1" dirty="0">
                <a:latin typeface="Times New Roman" pitchFamily="18" charset="0"/>
                <a:cs typeface="Times New Roman" pitchFamily="18" charset="0"/>
              </a:rPr>
              <a:t>Working at old age:  Emerging theories and empirical perspectives on ageing and work. </a:t>
            </a:r>
            <a:r>
              <a:rPr lang="en-GB" sz="1800" i="1" dirty="0" err="1">
                <a:latin typeface="Times New Roman" pitchFamily="18" charset="0"/>
                <a:cs typeface="Times New Roman" pitchFamily="18" charset="0"/>
              </a:rPr>
              <a:t>Cedefop</a:t>
            </a:r>
            <a:r>
              <a:rPr lang="en-GB" sz="1800" i="1" dirty="0">
                <a:latin typeface="Times New Roman" pitchFamily="18" charset="0"/>
                <a:cs typeface="Times New Roman" pitchFamily="18" charset="0"/>
              </a:rPr>
              <a:t>, Thessaloniki, Greece 29-30 September 2008.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BDC8D-33AA-4A21-937E-645D9ABAF7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1000" y="274638"/>
            <a:ext cx="83820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Publications and Papers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Teaching Experience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00600"/>
          </a:xfrm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May include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Professional associations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Volunteer work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Committee membership</a:t>
            </a:r>
          </a:p>
          <a:p>
            <a:pPr lvl="1">
              <a:spcBef>
                <a:spcPct val="0"/>
              </a:spcBef>
            </a:pPr>
            <a:endParaRPr lang="en-US" sz="2600" dirty="0"/>
          </a:p>
          <a:p>
            <a:pPr>
              <a:spcBef>
                <a:spcPct val="0"/>
              </a:spcBef>
            </a:pPr>
            <a:r>
              <a:rPr lang="en-US" dirty="0"/>
              <a:t>Such as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Editorships 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Editorial Board Member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Manuscript Reviewer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University Service 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College Service </a:t>
            </a:r>
          </a:p>
          <a:p>
            <a:pPr lvl="1">
              <a:spcBef>
                <a:spcPct val="0"/>
              </a:spcBef>
            </a:pPr>
            <a:r>
              <a:rPr lang="en-US" sz="2600" dirty="0"/>
              <a:t>Program and Department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BDC8D-33AA-4A21-937E-645D9ABAF7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274638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Service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8" name="Picture 5" descr="C:\Users\owner\AppData\Local\Microsoft\Windows\Temporary Internet Files\Content.IE5\X7IV7OK0\MC9000450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5908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Learning Objectives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/>
              <a:t>At the </a:t>
            </a:r>
            <a:r>
              <a:rPr lang="en-US" sz="3200" dirty="0" smtClean="0"/>
              <a:t>end, </a:t>
            </a:r>
            <a:r>
              <a:rPr lang="en-US" sz="3200" dirty="0"/>
              <a:t>individuals should be able to: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Explain </a:t>
            </a:r>
            <a:r>
              <a:rPr lang="en-US" sz="3200" dirty="0"/>
              <a:t>what a </a:t>
            </a:r>
            <a:r>
              <a:rPr lang="en-US" sz="3200" dirty="0" smtClean="0"/>
              <a:t>resume and a CV are</a:t>
            </a:r>
            <a:endParaRPr lang="en-US" sz="3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Be able to list components </a:t>
            </a:r>
            <a:r>
              <a:rPr lang="en-US" sz="3200" dirty="0"/>
              <a:t>of </a:t>
            </a:r>
            <a:r>
              <a:rPr lang="en-US" sz="3200" dirty="0" smtClean="0"/>
              <a:t>resumes and </a:t>
            </a:r>
            <a:r>
              <a:rPr lang="en-US" sz="3200" dirty="0" smtClean="0"/>
              <a:t>CVs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Know how to open a cover letter template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/>
              <a:t>Find several online resources, such as ONET Online and NACE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35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085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Have </a:t>
            </a:r>
            <a:r>
              <a:rPr lang="en-US" dirty="0" smtClean="0"/>
              <a:t>a separate reference page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If asked to include in CV, add to the end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dirty="0" smtClean="0"/>
              <a:t>Include</a:t>
            </a:r>
            <a:endParaRPr lang="en-US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600" dirty="0" smtClean="0"/>
              <a:t>Name, phone, email, address (optional), context of relationship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600" dirty="0" smtClean="0"/>
              <a:t>Inform references </a:t>
            </a:r>
            <a:r>
              <a:rPr lang="en-US" sz="2600" dirty="0" smtClean="0"/>
              <a:t>that they might be contacted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600" dirty="0" smtClean="0"/>
              <a:t>Keep </a:t>
            </a:r>
            <a:r>
              <a:rPr lang="en-US" sz="2600" dirty="0" smtClean="0"/>
              <a:t>references </a:t>
            </a:r>
            <a:r>
              <a:rPr lang="en-US" sz="2600" dirty="0" smtClean="0"/>
              <a:t>updated; give them a copy of your CV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1" y="4267200"/>
            <a:ext cx="701040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/>
              <a:t>Carolyn Meeker</a:t>
            </a:r>
          </a:p>
          <a:p>
            <a:pPr>
              <a:defRPr/>
            </a:pPr>
            <a:r>
              <a:rPr lang="en-US" sz="2800" dirty="0"/>
              <a:t>Assistant Director, Career Services Office</a:t>
            </a:r>
          </a:p>
          <a:p>
            <a:pPr>
              <a:defRPr/>
            </a:pPr>
            <a:r>
              <a:rPr lang="en-US" sz="2800" dirty="0"/>
              <a:t>Florida International University</a:t>
            </a:r>
          </a:p>
          <a:p>
            <a:pPr>
              <a:defRPr/>
            </a:pPr>
            <a:r>
              <a:rPr lang="en-US" sz="2800" dirty="0"/>
              <a:t>305-348-2423, </a:t>
            </a:r>
            <a:r>
              <a:rPr lang="en-US" sz="2800" dirty="0">
                <a:hlinkClick r:id="rId3"/>
              </a:rPr>
              <a:t>cmeeker@fiu.edu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(Direct Supervisor for two </a:t>
            </a:r>
            <a:r>
              <a:rPr lang="en-US" sz="2800" dirty="0" smtClean="0"/>
              <a:t>years at UC Riverside)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3C1EC-560B-415F-8BE3-40351A42A97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61975" y="304800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References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dirty="0"/>
              <a:t>Tell </a:t>
            </a:r>
            <a:r>
              <a:rPr lang="en-US" sz="3200" dirty="0" smtClean="0"/>
              <a:t>the reader </a:t>
            </a:r>
            <a:r>
              <a:rPr lang="en-US" sz="3200" dirty="0"/>
              <a:t>what you feel competent to teach</a:t>
            </a:r>
          </a:p>
          <a:p>
            <a:pPr>
              <a:spcBef>
                <a:spcPct val="0"/>
              </a:spcBef>
            </a:pPr>
            <a:endParaRPr lang="en-US" sz="3200" dirty="0"/>
          </a:p>
          <a:p>
            <a:pPr>
              <a:spcBef>
                <a:spcPct val="0"/>
              </a:spcBef>
            </a:pPr>
            <a:r>
              <a:rPr lang="en-US" sz="3200" dirty="0"/>
              <a:t>If teaching biochemistry is a requirement, </a:t>
            </a:r>
          </a:p>
          <a:p>
            <a:pPr lvl="1">
              <a:spcBef>
                <a:spcPct val="0"/>
              </a:spcBef>
              <a:buNone/>
            </a:pPr>
            <a:r>
              <a:rPr lang="en-US" sz="3200" dirty="0"/>
              <a:t>make it clear that you want to teach </a:t>
            </a:r>
            <a:r>
              <a:rPr lang="en-US" sz="3200" dirty="0" smtClean="0"/>
              <a:t>biochemistry</a:t>
            </a:r>
          </a:p>
          <a:p>
            <a:pPr lvl="1">
              <a:spcBef>
                <a:spcPct val="0"/>
              </a:spcBef>
              <a:buNone/>
            </a:pPr>
            <a:endParaRPr lang="en-US" sz="2800" dirty="0"/>
          </a:p>
          <a:p>
            <a:pPr lvl="1">
              <a:spcBef>
                <a:spcPct val="0"/>
              </a:spcBef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3C1EC-560B-415F-8BE3-40351A42A97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61975" y="304800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Statement of Teaching Interests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8" name="Picture 6" descr="http://www.positivepins.com/big/motiv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584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57200" y="1371600"/>
            <a:ext cx="8229600" cy="5170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n-lt"/>
              </a:rPr>
              <a:t>By Gabriela </a:t>
            </a:r>
            <a:r>
              <a:rPr lang="en-US" sz="2800" b="1" dirty="0" err="1">
                <a:latin typeface="+mn-lt"/>
              </a:rPr>
              <a:t>Montell</a:t>
            </a:r>
            <a:endParaRPr lang="en-US" sz="2800" b="1" dirty="0">
              <a:latin typeface="+mn-lt"/>
            </a:endParaRPr>
          </a:p>
          <a:p>
            <a:pPr algn="ctr">
              <a:defRPr/>
            </a:pPr>
            <a:r>
              <a:rPr lang="en-US" sz="2000" b="1" u="sng" dirty="0">
                <a:latin typeface="+mn-lt"/>
                <a:hlinkClick r:id="rId2"/>
              </a:rPr>
              <a:t>http://chronicle.com/article/How-to-Write-a-Statement-of/45133/</a:t>
            </a:r>
            <a:endParaRPr lang="en-US" sz="2000" b="1" u="sng" dirty="0">
              <a:latin typeface="+mn-lt"/>
            </a:endParaRPr>
          </a:p>
          <a:p>
            <a:pPr algn="ctr">
              <a:defRPr/>
            </a:pPr>
            <a:endParaRPr lang="en-US" sz="1000" b="1" dirty="0" smtClean="0"/>
          </a:p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Break </a:t>
            </a:r>
            <a:r>
              <a:rPr lang="en-US" sz="2800" dirty="0">
                <a:solidFill>
                  <a:srgbClr val="FF0000"/>
                </a:solidFill>
              </a:rPr>
              <a:t>down the </a:t>
            </a:r>
            <a:r>
              <a:rPr lang="en-US" sz="2800" dirty="0" smtClean="0">
                <a:solidFill>
                  <a:srgbClr val="FF0000"/>
                </a:solidFill>
              </a:rPr>
              <a:t>question </a:t>
            </a:r>
          </a:p>
          <a:p>
            <a:pPr algn="ctr">
              <a:defRPr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522288" indent="-457200">
              <a:buFont typeface="Arial" pitchFamily="34" charset="0"/>
              <a:buChar char="•"/>
              <a:defRPr/>
            </a:pPr>
            <a:r>
              <a:rPr lang="en-US" sz="2800" dirty="0" smtClean="0"/>
              <a:t>What </a:t>
            </a:r>
            <a:r>
              <a:rPr lang="en-US" sz="2800" dirty="0"/>
              <a:t>do you believe about teaching?  Why?</a:t>
            </a:r>
          </a:p>
          <a:p>
            <a:pPr marL="522288" indent="-457200">
              <a:buFont typeface="Arial" pitchFamily="34" charset="0"/>
              <a:buChar char="•"/>
              <a:defRPr/>
            </a:pPr>
            <a:r>
              <a:rPr lang="en-US" sz="2800" dirty="0"/>
              <a:t>What do you believe about learning? Why? </a:t>
            </a:r>
          </a:p>
          <a:p>
            <a:pPr marL="522288" indent="-457200">
              <a:buFont typeface="Arial" pitchFamily="34" charset="0"/>
              <a:buChar char="•"/>
              <a:defRPr/>
            </a:pPr>
            <a:r>
              <a:rPr lang="en-US" sz="2800" dirty="0"/>
              <a:t>How is that played out in your classroom? </a:t>
            </a:r>
          </a:p>
          <a:p>
            <a:pPr marL="522288" indent="-457200">
              <a:buFont typeface="Arial" pitchFamily="34" charset="0"/>
              <a:buChar char="•"/>
              <a:defRPr/>
            </a:pPr>
            <a:r>
              <a:rPr lang="en-US" sz="2800" dirty="0"/>
              <a:t>How does student identity, background, and learning style make a difference in how you teach? </a:t>
            </a:r>
          </a:p>
          <a:p>
            <a:pPr marL="522288" indent="-457200">
              <a:buFont typeface="Arial" pitchFamily="34" charset="0"/>
              <a:buChar char="•"/>
              <a:defRPr/>
            </a:pPr>
            <a:r>
              <a:rPr lang="en-US" sz="2800" dirty="0"/>
              <a:t>What do you still struggle with in terms of teaching   and student learning? </a:t>
            </a:r>
            <a:endParaRPr lang="en-US" sz="2800" dirty="0" smtClean="0"/>
          </a:p>
          <a:p>
            <a:pPr marL="65088"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 marL="65088"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Don’t include all of this, but think about </a:t>
            </a:r>
            <a:r>
              <a:rPr lang="en-US" sz="2800" dirty="0" smtClean="0">
                <a:solidFill>
                  <a:srgbClr val="FF0000"/>
                </a:solidFill>
              </a:rPr>
              <a:t>it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F7EFC-16A8-470D-AF69-FAEA82C3ABF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228600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Writing a Statement of Teaching Philosophy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181600" cy="467995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2-4 page statement of past, current, and future research interests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Describe your past and present methodology, lab skills, and results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Tell what you hope to do for </a:t>
            </a:r>
            <a:r>
              <a:rPr lang="en-US" sz="2800" dirty="0" smtClean="0"/>
              <a:t>the next 3-5 </a:t>
            </a:r>
            <a:r>
              <a:rPr lang="en-US" sz="2800" dirty="0" smtClean="0"/>
              <a:t>years and how you can involve students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Refer to patents, publications, grants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15758"/>
              </p:ext>
            </p:extLst>
          </p:nvPr>
        </p:nvGraphicFramePr>
        <p:xfrm>
          <a:off x="5562600" y="1981200"/>
          <a:ext cx="3352800" cy="3505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352800"/>
              </a:tblGrid>
              <a:tr h="2176997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/>
                        <a:t>Passion for Research</a:t>
                      </a:r>
                    </a:p>
                    <a:p>
                      <a:pPr algn="ctr"/>
                      <a:r>
                        <a:rPr lang="en-US" sz="2200" b="1" dirty="0" smtClean="0"/>
                        <a:t>“Somewhere</a:t>
                      </a:r>
                      <a:r>
                        <a:rPr lang="en-US" sz="2200" b="1" dirty="0"/>
                        <a:t>, </a:t>
                      </a:r>
                      <a:endParaRPr lang="en-US" sz="2200" b="1" dirty="0" smtClean="0"/>
                    </a:p>
                    <a:p>
                      <a:pPr algn="ctr"/>
                      <a:r>
                        <a:rPr lang="en-US" sz="2200" b="1" dirty="0" smtClean="0"/>
                        <a:t>something incredible is </a:t>
                      </a:r>
                      <a:r>
                        <a:rPr lang="en-US" sz="2200" b="1" dirty="0"/>
                        <a:t>waiting </a:t>
                      </a:r>
                      <a:r>
                        <a:rPr lang="en-US" sz="2200" b="1" dirty="0" smtClean="0"/>
                        <a:t>to </a:t>
                      </a:r>
                      <a:r>
                        <a:rPr lang="en-US" sz="2200" b="1" dirty="0"/>
                        <a:t>be known</a:t>
                      </a:r>
                      <a:r>
                        <a:rPr lang="en-US" sz="2200" b="1" dirty="0" smtClean="0"/>
                        <a:t>."</a:t>
                      </a:r>
                      <a:endParaRPr lang="en-US" sz="2200" b="1" dirty="0"/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28203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Dr. Carl Sagan</a:t>
                      </a:r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American astronomer, </a:t>
                      </a:r>
                      <a:r>
                        <a:rPr lang="en-US" sz="2000" dirty="0" smtClean="0"/>
                        <a:t>writer, </a:t>
                      </a:r>
                    </a:p>
                    <a:p>
                      <a:pPr algn="r"/>
                      <a:r>
                        <a:rPr lang="en-US" sz="2000" dirty="0" smtClean="0"/>
                        <a:t>and scientist </a:t>
                      </a:r>
                    </a:p>
                    <a:p>
                      <a:pPr algn="r"/>
                      <a:r>
                        <a:rPr lang="en-US" sz="2000" dirty="0" smtClean="0"/>
                        <a:t>1934-1996</a:t>
                      </a:r>
                      <a:endParaRPr lang="en-US" sz="2000" dirty="0"/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CCFFFF">
                            <a:shade val="30000"/>
                            <a:satMod val="115000"/>
                          </a:srgbClr>
                        </a:gs>
                        <a:gs pos="50000">
                          <a:srgbClr val="CCFFFF">
                            <a:shade val="67500"/>
                            <a:satMod val="115000"/>
                          </a:srgbClr>
                        </a:gs>
                        <a:gs pos="100000">
                          <a:srgbClr val="CCFFF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C3ACC-21DB-4F19-8408-6D71375BD44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304800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Statement of Research and Scholarly Interests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05400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Mention potential collaborators and sources of funding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hlinkClick r:id="rId2"/>
              </a:rPr>
              <a:t>http://chronicle.com/forums/index.php/topic,21211.0.html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8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800" dirty="0" smtClean="0"/>
              <a:t>People have different opinions about everything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800" dirty="0" smtClean="0"/>
          </a:p>
          <a:p>
            <a:pPr marL="525463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1-2 pages properly cited should be enough to tell anyone your major research efforts.  If it isn't, perhaps you are trying to accomplish too much.</a:t>
            </a:r>
          </a:p>
          <a:p>
            <a:pPr marL="525463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US" sz="2800" dirty="0" smtClean="0"/>
          </a:p>
          <a:p>
            <a:pPr marL="525463" indent="-4572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2800" dirty="0" smtClean="0"/>
              <a:t>…I've seen good statements that are 6-7 pages…  What I would worry about is whether your proposal is relevant to the type of institution…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F6700-68E4-4CDF-89A3-37F852CFDB9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228600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Writing a Statement of Research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Clear, concise summary of work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Placing it within scholarly context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800" dirty="0" smtClean="0"/>
              <a:t>Noting contribution to the field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Comprehensible to people out of field, but scholarly enough to interest those within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sz="2800" dirty="0" smtClean="0"/>
              <a:t>Typically 1-2 pages appended at the end of 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98B7E-22F8-49B3-A956-DEF8A21BEE0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304800"/>
            <a:ext cx="8077200" cy="8683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Dissertation Abstract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latin typeface="Baskerville Old Face" pitchFamily="18" charset="0"/>
                <a:cs typeface="Arial" pitchFamily="34" charset="0"/>
              </a:rPr>
              <a:t>3-5 objective references; personal only if requested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Baskerville Old Face" pitchFamily="18" charset="0"/>
                <a:cs typeface="Arial" pitchFamily="34" charset="0"/>
              </a:rPr>
              <a:t>“References available upon request” not required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u="sng" dirty="0" smtClean="0">
                <a:latin typeface="Baskerville Old Face" pitchFamily="18" charset="0"/>
                <a:cs typeface="Arial" pitchFamily="34" charset="0"/>
              </a:rPr>
              <a:t>Separate</a:t>
            </a:r>
            <a:r>
              <a:rPr lang="en-US" sz="2800" dirty="0" smtClean="0">
                <a:latin typeface="Baskerville Old Face" pitchFamily="18" charset="0"/>
                <a:cs typeface="Arial" pitchFamily="34" charset="0"/>
              </a:rPr>
              <a:t> “References” page with your contact info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Baskerville Old Face" pitchFamily="18" charset="0"/>
                <a:cs typeface="Arial" pitchFamily="34" charset="0"/>
              </a:rPr>
              <a:t>Name, title, work address, work phone, work email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latin typeface="Baskerville Old Face" pitchFamily="18" charset="0"/>
                <a:cs typeface="Arial" pitchFamily="34" charset="0"/>
              </a:rPr>
              <a:t>Ask reference before and thank after!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1000" b="1" cap="small" dirty="0" smtClean="0">
              <a:latin typeface="Baskerville Old Face" pitchFamily="18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4400" b="1" cap="small" dirty="0" smtClean="0">
                <a:latin typeface="Baskerville Old Face" pitchFamily="18" charset="0"/>
                <a:cs typeface="Arial" pitchFamily="34" charset="0"/>
              </a:rPr>
              <a:t>Plan </a:t>
            </a:r>
            <a:r>
              <a:rPr lang="en-US" sz="4400" b="1" i="1" u="sng" cap="small" dirty="0" smtClean="0">
                <a:latin typeface="Baskerville Old Face" pitchFamily="18" charset="0"/>
                <a:cs typeface="Arial" pitchFamily="34" charset="0"/>
              </a:rPr>
              <a:t>Now</a:t>
            </a:r>
          </a:p>
          <a:p>
            <a:pPr eaLnBrk="1" hangingPunct="1"/>
            <a:endParaRPr lang="en-US" sz="24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</p:txBody>
      </p:sp>
      <p:pic>
        <p:nvPicPr>
          <p:cNvPr id="29700" name="Picture 5" descr="C:\Documents and Settings\ssujan\Local Settings\Temporary Internet Files\Content.IE5\O1OYR33Q\MCj04242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42872"/>
            <a:ext cx="1807018" cy="174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81534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3200" dirty="0"/>
              <a:t>1 page; concise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Why you’re applying to the program or position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Relevant background</a:t>
            </a:r>
          </a:p>
          <a:p>
            <a:pPr>
              <a:spcBef>
                <a:spcPct val="0"/>
              </a:spcBef>
            </a:pPr>
            <a:endParaRPr lang="en-US" sz="3200" dirty="0"/>
          </a:p>
          <a:p>
            <a:pPr>
              <a:spcBef>
                <a:spcPct val="0"/>
              </a:spcBef>
            </a:pPr>
            <a:r>
              <a:rPr lang="en-US" sz="3200" dirty="0"/>
              <a:t>Inform reader of what you’re enclosing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CV, statements, and teaching interests</a:t>
            </a:r>
          </a:p>
          <a:p>
            <a:pPr lvl="1">
              <a:spcBef>
                <a:spcPct val="0"/>
              </a:spcBef>
            </a:pPr>
            <a:r>
              <a:rPr lang="en-US" sz="3200" dirty="0"/>
              <a:t>Don’t discuss these items in the cover letter</a:t>
            </a:r>
          </a:p>
          <a:p>
            <a:pPr>
              <a:spcBef>
                <a:spcPct val="0"/>
              </a:spcBef>
            </a:pPr>
            <a:endParaRPr lang="en-US" sz="3200" dirty="0"/>
          </a:p>
          <a:p>
            <a:pPr>
              <a:spcBef>
                <a:spcPct val="0"/>
              </a:spcBef>
            </a:pPr>
            <a:r>
              <a:rPr lang="en-US" sz="3200" dirty="0" smtClean="0"/>
              <a:t>Perhaps use Department </a:t>
            </a:r>
            <a:r>
              <a:rPr lang="en-US" sz="3200" dirty="0"/>
              <a:t>letterhead and </a:t>
            </a:r>
            <a:r>
              <a:rPr lang="en-US" sz="3200" dirty="0" smtClean="0"/>
              <a:t>professional address</a:t>
            </a:r>
            <a:r>
              <a:rPr lang="en-US" sz="3200" dirty="0"/>
              <a:t>, </a:t>
            </a:r>
            <a:r>
              <a:rPr lang="en-US" sz="3200" dirty="0" smtClean="0"/>
              <a:t>if </a:t>
            </a:r>
            <a:r>
              <a:rPr lang="en-US" sz="3200" dirty="0"/>
              <a:t>possible</a:t>
            </a:r>
          </a:p>
          <a:p>
            <a:pPr eaLnBrk="1" hangingPunct="1"/>
            <a:endParaRPr lang="en-US" sz="24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Cover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Research the Employer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51508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How </a:t>
            </a:r>
            <a:r>
              <a:rPr lang="en-US" sz="3200" dirty="0" smtClean="0"/>
              <a:t>do </a:t>
            </a:r>
            <a:r>
              <a:rPr lang="en-US" sz="3200" dirty="0"/>
              <a:t>your experience, skills, abilities, and interests meet their needs?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Show </a:t>
            </a:r>
            <a:r>
              <a:rPr lang="en-US" sz="3200" dirty="0"/>
              <a:t>why you are a good fit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Send </a:t>
            </a:r>
            <a:r>
              <a:rPr lang="en-US" sz="3200" dirty="0"/>
              <a:t>to a specific person whenever possible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If </a:t>
            </a:r>
            <a:r>
              <a:rPr lang="en-US" sz="3200" dirty="0"/>
              <a:t>you can’t find a specific name or title: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/>
              <a:t>“Dear Hiring Manager”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200" dirty="0"/>
              <a:t>“Dear Selection Committee”</a:t>
            </a:r>
          </a:p>
        </p:txBody>
      </p:sp>
    </p:spTree>
    <p:extLst>
      <p:ext uri="{BB962C8B-B14F-4D97-AF65-F5344CB8AC3E}">
        <p14:creationId xmlns:p14="http://schemas.microsoft.com/office/powerpoint/2010/main" val="29039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Analyze Job Description and Your Background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Match responsibilities and qualifications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Draw from similar experiences, if </a:t>
            </a:r>
            <a:r>
              <a:rPr lang="en-US" sz="3200" dirty="0" smtClean="0"/>
              <a:t>nothing </a:t>
            </a:r>
            <a:r>
              <a:rPr lang="en-US" sz="3200" dirty="0"/>
              <a:t>direct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Coursework and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Work experience and internships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Volunteer experience and community service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Student and professional associations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/>
              <a:t>Extracurriculars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Travel </a:t>
            </a:r>
          </a:p>
        </p:txBody>
      </p:sp>
    </p:spTree>
    <p:extLst>
      <p:ext uri="{BB962C8B-B14F-4D97-AF65-F5344CB8AC3E}">
        <p14:creationId xmlns:p14="http://schemas.microsoft.com/office/powerpoint/2010/main" val="17218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Top 10 Skills Employers Seek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/>
              <a:t>Ability to work on a team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/>
              <a:t>Communication (verbal)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 smtClean="0"/>
              <a:t>Communication </a:t>
            </a:r>
            <a:r>
              <a:rPr lang="en-US" sz="11200" dirty="0"/>
              <a:t>(written)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/>
              <a:t>Detail oriented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/>
              <a:t>Flexibility / adaptability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 smtClean="0"/>
              <a:t>Initiative</a:t>
            </a:r>
            <a:endParaRPr lang="en-US" sz="11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 smtClean="0"/>
              <a:t>Leadership</a:t>
            </a:r>
            <a:endParaRPr lang="en-US" sz="112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 smtClean="0"/>
              <a:t>Problem-solving </a:t>
            </a:r>
            <a:r>
              <a:rPr lang="en-US" sz="11200" dirty="0"/>
              <a:t>skills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/>
              <a:t>Strong work </a:t>
            </a:r>
            <a:r>
              <a:rPr lang="en-US" sz="11200" dirty="0" smtClean="0"/>
              <a:t>ethic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1200" dirty="0" smtClean="0"/>
              <a:t>Technical </a:t>
            </a:r>
            <a:r>
              <a:rPr lang="en-US" sz="11200" dirty="0"/>
              <a:t>skills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/>
              <a:t>National </a:t>
            </a:r>
            <a:r>
              <a:rPr lang="en-US" sz="4000" dirty="0"/>
              <a:t>Association of Colleges &amp; Employers (NACE) </a:t>
            </a:r>
            <a:r>
              <a:rPr lang="en-US" sz="4000" dirty="0" smtClean="0"/>
              <a:t>Job </a:t>
            </a:r>
            <a:r>
              <a:rPr lang="en-US" sz="4000" dirty="0"/>
              <a:t>Outlook 2012 </a:t>
            </a:r>
            <a:r>
              <a:rPr lang="en-US" sz="4000" dirty="0" smtClean="0"/>
              <a:t>Survey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978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Paragraphs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US" sz="2800" dirty="0"/>
              <a:t>Professional letter with address, date, etc.</a:t>
            </a:r>
          </a:p>
          <a:p>
            <a:pPr indent="-457200">
              <a:buFont typeface="Arial" pitchFamily="34" charset="0"/>
              <a:buChar char="•"/>
            </a:pPr>
            <a:endParaRPr lang="en-US" sz="1000" dirty="0" smtClean="0"/>
          </a:p>
          <a:p>
            <a:pPr indent="-457200">
              <a:buFont typeface="Arial" pitchFamily="34" charset="0"/>
              <a:buChar char="•"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paragraph</a:t>
            </a:r>
          </a:p>
          <a:p>
            <a:pPr marL="914400" lvl="5" indent="-457200">
              <a:buFont typeface="Arial" pitchFamily="34" charset="0"/>
              <a:buChar char="•"/>
            </a:pPr>
            <a:r>
              <a:rPr lang="en-US" sz="2800" dirty="0"/>
              <a:t>What position you’re seeking</a:t>
            </a:r>
          </a:p>
          <a:p>
            <a:pPr marL="914400" lvl="5" indent="-457200">
              <a:buFont typeface="Arial" pitchFamily="34" charset="0"/>
              <a:buChar char="•"/>
            </a:pPr>
            <a:r>
              <a:rPr lang="en-US" sz="2800" dirty="0"/>
              <a:t>How you learned of the opportunity</a:t>
            </a:r>
          </a:p>
          <a:p>
            <a:pPr marL="914400" lvl="5" indent="-457200">
              <a:buFont typeface="Arial" pitchFamily="34" charset="0"/>
              <a:buChar char="•"/>
            </a:pPr>
            <a:r>
              <a:rPr lang="en-US" sz="2800" dirty="0"/>
              <a:t>If a specific person recommended that you apply</a:t>
            </a:r>
          </a:p>
          <a:p>
            <a:pPr indent="-457200">
              <a:buFont typeface="Arial" pitchFamily="34" charset="0"/>
              <a:buChar char="•"/>
            </a:pPr>
            <a:endParaRPr lang="en-US" sz="1000" dirty="0" smtClean="0"/>
          </a:p>
          <a:p>
            <a:pPr indent="-457200">
              <a:buFont typeface="Arial" pitchFamily="34" charset="0"/>
              <a:buChar char="•"/>
            </a:pPr>
            <a:r>
              <a:rPr lang="en-US" sz="2800" dirty="0" smtClean="0"/>
              <a:t>Last </a:t>
            </a:r>
            <a:r>
              <a:rPr lang="en-US" sz="2800" dirty="0"/>
              <a:t>paragraph</a:t>
            </a:r>
          </a:p>
          <a:p>
            <a:pPr marL="914400" lvl="5" indent="-457200">
              <a:buFont typeface="Arial" pitchFamily="34" charset="0"/>
              <a:buChar char="•"/>
            </a:pPr>
            <a:r>
              <a:rPr lang="en-US" sz="2800" dirty="0"/>
              <a:t>Thank </a:t>
            </a:r>
            <a:r>
              <a:rPr lang="en-US" sz="2800" dirty="0" smtClean="0"/>
              <a:t>reader</a:t>
            </a:r>
            <a:r>
              <a:rPr lang="en-US" sz="2800" dirty="0" smtClean="0"/>
              <a:t> </a:t>
            </a:r>
            <a:r>
              <a:rPr lang="en-US" sz="2800" dirty="0"/>
              <a:t>for your time</a:t>
            </a:r>
          </a:p>
          <a:p>
            <a:pPr marL="914400" lvl="5" indent="-457200">
              <a:buFont typeface="Arial" pitchFamily="34" charset="0"/>
              <a:buChar char="•"/>
            </a:pPr>
            <a:r>
              <a:rPr lang="en-US" sz="2800" dirty="0"/>
              <a:t>Invite </a:t>
            </a:r>
            <a:r>
              <a:rPr lang="en-US" sz="2800" dirty="0" smtClean="0"/>
              <a:t>reader to </a:t>
            </a:r>
            <a:r>
              <a:rPr lang="en-US" sz="2800" dirty="0"/>
              <a:t>follow up with you</a:t>
            </a:r>
          </a:p>
          <a:p>
            <a:pPr marL="914400" lvl="5" indent="-457200">
              <a:buFont typeface="Arial" pitchFamily="34" charset="0"/>
              <a:buChar char="•"/>
            </a:pPr>
            <a:r>
              <a:rPr lang="en-US" sz="2800" dirty="0"/>
              <a:t>Leave contact information </a:t>
            </a:r>
            <a:endParaRPr lang="en-US" sz="2800" dirty="0" smtClean="0"/>
          </a:p>
          <a:p>
            <a:pPr marL="914400" lvl="5" indent="-457200">
              <a:buFont typeface="Arial" pitchFamily="34" charset="0"/>
              <a:buChar char="•"/>
            </a:pPr>
            <a:r>
              <a:rPr lang="en-US" sz="2800" dirty="0" smtClean="0"/>
              <a:t>S</a:t>
            </a:r>
            <a:r>
              <a:rPr lang="en-US" sz="2800" dirty="0" smtClean="0"/>
              <a:t>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29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Cover Letter Do’s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Make it original and </a:t>
            </a:r>
            <a:r>
              <a:rPr lang="en-US" sz="3000" dirty="0"/>
              <a:t>targeted </a:t>
            </a:r>
            <a:r>
              <a:rPr lang="en-US" sz="3000" dirty="0" smtClean="0"/>
              <a:t>for the </a:t>
            </a:r>
            <a:r>
              <a:rPr lang="en-US" sz="3000" dirty="0"/>
              <a:t>job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/>
              <a:t>Mention position </a:t>
            </a:r>
            <a:r>
              <a:rPr lang="en-US" sz="3000" dirty="0"/>
              <a:t>in first paragraph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Show how </a:t>
            </a:r>
            <a:r>
              <a:rPr lang="en-US" sz="3000" dirty="0" smtClean="0"/>
              <a:t>your career </a:t>
            </a:r>
            <a:r>
              <a:rPr lang="en-US" sz="3000" dirty="0"/>
              <a:t>goals align with </a:t>
            </a:r>
            <a:r>
              <a:rPr lang="en-US" sz="3000" dirty="0" smtClean="0"/>
              <a:t>the position </a:t>
            </a:r>
            <a:r>
              <a:rPr lang="en-US" sz="3000" dirty="0"/>
              <a:t>and organization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Succinct points supporting readiness to contribute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Proofread – no typos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Follow up if you don’t hear back after 2-3 </a:t>
            </a:r>
            <a:r>
              <a:rPr lang="en-US" sz="3000" dirty="0" smtClean="0"/>
              <a:t>weeks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dirty="0" smtClean="0"/>
              <a:t>Chance to ask </a:t>
            </a:r>
            <a:r>
              <a:rPr lang="en-US" sz="3000" dirty="0"/>
              <a:t>if more information is needed and reiterate interest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/>
              <a:t>Invite employer to follow up with you</a:t>
            </a:r>
          </a:p>
        </p:txBody>
      </p:sp>
    </p:spTree>
    <p:extLst>
      <p:ext uri="{BB962C8B-B14F-4D97-AF65-F5344CB8AC3E}">
        <p14:creationId xmlns:p14="http://schemas.microsoft.com/office/powerpoint/2010/main" val="16553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71600"/>
            <a:ext cx="8153400" cy="4876800"/>
          </a:xfrm>
        </p:spPr>
        <p:txBody>
          <a:bodyPr>
            <a:normAutofit/>
          </a:bodyPr>
          <a:lstStyle/>
          <a:p>
            <a:pPr eaLnBrk="1" hangingPunct="1"/>
            <a:endParaRPr lang="en-US" sz="24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Cover Letter Don’ts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Generic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Typos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Long-winded introduction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Longer than one page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Ramble on about your experience without explaining the importance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Make </a:t>
            </a:r>
            <a:r>
              <a:rPr lang="en-US" sz="3200" dirty="0" smtClean="0"/>
              <a:t>the employer </a:t>
            </a:r>
            <a:r>
              <a:rPr lang="en-US" sz="3200" dirty="0"/>
              <a:t>hunt for useful information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Explain what </a:t>
            </a:r>
            <a:r>
              <a:rPr lang="en-US" sz="3200" dirty="0" smtClean="0"/>
              <a:t>the employer </a:t>
            </a:r>
            <a:r>
              <a:rPr lang="en-US" sz="3200" dirty="0"/>
              <a:t>can do for you</a:t>
            </a:r>
          </a:p>
        </p:txBody>
      </p:sp>
    </p:spTree>
    <p:extLst>
      <p:ext uri="{BB962C8B-B14F-4D97-AF65-F5344CB8AC3E}">
        <p14:creationId xmlns:p14="http://schemas.microsoft.com/office/powerpoint/2010/main" val="41194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 smtClean="0"/>
              <a:t>NACE </a:t>
            </a:r>
            <a:r>
              <a:rPr lang="en-US" dirty="0"/>
              <a:t>Salary Calculator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Dg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Dfg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876538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2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 smtClean="0"/>
              <a:t>ONET </a:t>
            </a:r>
            <a:r>
              <a:rPr lang="en-US" dirty="0"/>
              <a:t>Online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Dg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Dfg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599"/>
            <a:ext cx="8763000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         </a:t>
            </a:r>
            <a:r>
              <a:rPr lang="en-US" dirty="0" smtClean="0">
                <a:solidFill>
                  <a:schemeClr val="bg1"/>
                </a:solidFill>
                <a:latin typeface="Baskerville Old Face" pitchFamily="18" charset="0"/>
              </a:rPr>
              <a:t>Career Fairs &amp; Conferences</a:t>
            </a:r>
            <a:endParaRPr lang="en-US" sz="3200" dirty="0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43188106"/>
              </p:ext>
            </p:extLst>
          </p:nvPr>
        </p:nvGraphicFramePr>
        <p:xfrm>
          <a:off x="533400" y="13716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30 </a:t>
            </a:r>
            <a:r>
              <a:rPr lang="en-US" dirty="0" smtClean="0">
                <a:latin typeface="Baskerville Old Face" pitchFamily="18" charset="0"/>
              </a:rPr>
              <a:t>Second </a:t>
            </a:r>
            <a:r>
              <a:rPr lang="en-US" dirty="0" smtClean="0">
                <a:latin typeface="Baskerville Old Face" pitchFamily="18" charset="0"/>
              </a:rPr>
              <a:t>Elevator Speech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4114800" cy="281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Baskerville Old Face" pitchFamily="18" charset="0"/>
              </a:rPr>
              <a:t>Objective: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To provide basic information about you.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To impress with your knowledge about the company.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To state how your experience, education, and leadership skills can be used for the position.</a:t>
            </a:r>
          </a:p>
          <a:p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86200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Baskerville Old Face" pitchFamily="18" charset="0"/>
              </a:rPr>
              <a:t>Guidelines: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 Correctly structured </a:t>
            </a:r>
            <a:r>
              <a:rPr lang="en-US" sz="2000" dirty="0" smtClean="0">
                <a:latin typeface="Baskerville Old Face" pitchFamily="18" charset="0"/>
              </a:rPr>
              <a:t>  (</a:t>
            </a:r>
            <a:r>
              <a:rPr lang="en-US" sz="2000" dirty="0" smtClean="0">
                <a:latin typeface="Baskerville Old Face" pitchFamily="18" charset="0"/>
              </a:rPr>
              <a:t>Perhaps follow resume).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Always connect what you say with the company’s needs.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Baskerville Old Face" pitchFamily="18" charset="0"/>
              </a:rPr>
              <a:t>Customize to the position applying for.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724400"/>
            <a:ext cx="7848600" cy="1676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56278491"/>
              </p:ext>
            </p:extLst>
          </p:nvPr>
        </p:nvGraphicFramePr>
        <p:xfrm>
          <a:off x="838200" y="4191000"/>
          <a:ext cx="7543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CABC-8344-416E-9AB6-2570534C4F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Attire and Presentation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3518644"/>
              </p:ext>
            </p:extLst>
          </p:nvPr>
        </p:nvGraphicFramePr>
        <p:xfrm>
          <a:off x="49998" y="1344539"/>
          <a:ext cx="9017802" cy="532888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874316"/>
                <a:gridCol w="5176451"/>
                <a:gridCol w="1967035"/>
              </a:tblGrid>
              <a:tr h="12425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Casual</a:t>
                      </a:r>
                      <a:endParaRPr lang="en-US" sz="2000" b="0" i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156" marR="62156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effectLst/>
                        </a:rPr>
                        <a:t>T-shirt, polo, or casual blouse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effectLst/>
                        </a:rPr>
                        <a:t>Jeans, pressed shorts, sun dress, or skirt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effectLst/>
                        </a:rPr>
                        <a:t>Sandals or open-toe shoes</a:t>
                      </a:r>
                      <a:endParaRPr lang="en-US" sz="2000" b="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2156" marR="62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56" marR="62156" marT="0" marB="0" anchor="ctr"/>
                </a:tc>
              </a:tr>
              <a:tr h="16022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Business Casual</a:t>
                      </a:r>
                      <a:endParaRPr lang="en-US" sz="2000" b="0" i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2156" marR="6215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Interpretations vary </a:t>
                      </a:r>
                      <a:r>
                        <a:rPr lang="en-US" sz="2000" b="0" dirty="0" smtClean="0">
                          <a:effectLst/>
                        </a:rPr>
                        <a:t>&amp; </a:t>
                      </a:r>
                      <a:r>
                        <a:rPr lang="en-US" sz="2000" b="0" dirty="0">
                          <a:effectLst/>
                        </a:rPr>
                        <a:t>can be confusing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</a:rPr>
                        <a:t>No </a:t>
                      </a:r>
                      <a:r>
                        <a:rPr lang="en-US" sz="2000" b="0" dirty="0">
                          <a:effectLst/>
                        </a:rPr>
                        <a:t>jeans (typically</a:t>
                      </a:r>
                      <a:r>
                        <a:rPr lang="en-US" sz="2000" b="0" dirty="0" smtClean="0">
                          <a:effectLst/>
                        </a:rPr>
                        <a:t>) or </a:t>
                      </a:r>
                      <a:r>
                        <a:rPr lang="en-US" sz="2000" b="0" dirty="0" smtClean="0">
                          <a:effectLst/>
                        </a:rPr>
                        <a:t>t-shirts</a:t>
                      </a:r>
                      <a:endParaRPr lang="en-US" sz="2000" b="0" dirty="0" smtClean="0">
                        <a:effectLst/>
                      </a:endParaRP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</a:rPr>
                        <a:t>No </a:t>
                      </a:r>
                      <a:r>
                        <a:rPr lang="en-US" sz="2000" b="0" dirty="0">
                          <a:effectLst/>
                        </a:rPr>
                        <a:t>tennis shoes or </a:t>
                      </a:r>
                      <a:r>
                        <a:rPr lang="en-US" sz="2000" b="0" dirty="0" smtClean="0">
                          <a:effectLst/>
                        </a:rPr>
                        <a:t>flip-flops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</a:rPr>
                        <a:t>No club wear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</a:rPr>
                        <a:t>Collared </a:t>
                      </a:r>
                      <a:r>
                        <a:rPr lang="en-US" sz="2000" b="0" dirty="0" smtClean="0">
                          <a:effectLst/>
                        </a:rPr>
                        <a:t>shirt with </a:t>
                      </a:r>
                      <a:r>
                        <a:rPr lang="en-US" sz="2000" b="0" dirty="0" smtClean="0">
                          <a:effectLst/>
                        </a:rPr>
                        <a:t>a tie </a:t>
                      </a:r>
                      <a:r>
                        <a:rPr lang="en-US" sz="2000" b="0" dirty="0" smtClean="0">
                          <a:effectLst/>
                        </a:rPr>
                        <a:t>or </a:t>
                      </a:r>
                      <a:r>
                        <a:rPr lang="en-US" sz="2000" b="0" dirty="0" smtClean="0">
                          <a:effectLst/>
                        </a:rPr>
                        <a:t>a jacket is okay</a:t>
                      </a:r>
                      <a:endParaRPr lang="en-US" sz="2000" b="0" dirty="0" smtClean="0">
                        <a:effectLst/>
                      </a:endParaRPr>
                    </a:p>
                  </a:txBody>
                  <a:tcPr marL="62156" marR="62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156" marR="62156" marT="0" marB="0" anchor="ctr"/>
                </a:tc>
              </a:tr>
              <a:tr h="18796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highlight>
                            <a:srgbClr val="FFFF00"/>
                          </a:highlight>
                        </a:rPr>
                        <a:t>Career Fair</a:t>
                      </a:r>
                      <a:r>
                        <a:rPr lang="en-US" sz="2000" b="0" dirty="0">
                          <a:effectLst/>
                        </a:rPr>
                        <a:t> Business </a:t>
                      </a:r>
                      <a:r>
                        <a:rPr lang="en-US" sz="2000" b="0" dirty="0" smtClean="0">
                          <a:effectLst/>
                        </a:rPr>
                        <a:t>Professional</a:t>
                      </a:r>
                      <a:endParaRPr lang="en-US" sz="2000" b="0" dirty="0">
                        <a:effectLst/>
                      </a:endParaRPr>
                    </a:p>
                  </a:txBody>
                  <a:tcPr marL="62156" marR="62156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Suit or Jacket and Tie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effectLst/>
                        </a:rPr>
                        <a:t>Neat hair and fingernails</a:t>
                      </a:r>
                    </a:p>
                    <a:p>
                      <a:pPr marL="342900" marR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effectLst/>
                        </a:rPr>
                        <a:t>Minimal jewelry, cologne, or perfume (if any)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</a:rPr>
                        <a:t>2-piece </a:t>
                      </a:r>
                      <a:r>
                        <a:rPr lang="en-US" sz="2000" b="0" dirty="0">
                          <a:effectLst/>
                        </a:rPr>
                        <a:t>suit </a:t>
                      </a:r>
                      <a:r>
                        <a:rPr lang="en-US" sz="2000" b="0" dirty="0" smtClean="0">
                          <a:effectLst/>
                        </a:rPr>
                        <a:t>or skirt</a:t>
                      </a:r>
                      <a:r>
                        <a:rPr lang="en-US" sz="2000" b="0" baseline="0" dirty="0" smtClean="0">
                          <a:effectLst/>
                        </a:rPr>
                        <a:t> suit </a:t>
                      </a:r>
                      <a:r>
                        <a:rPr lang="en-US" sz="2000" b="0" dirty="0" smtClean="0">
                          <a:effectLst/>
                        </a:rPr>
                        <a:t>in </a:t>
                      </a:r>
                      <a:r>
                        <a:rPr lang="en-US" sz="2000" b="0" dirty="0">
                          <a:effectLst/>
                        </a:rPr>
                        <a:t>black, gray, navy, </a:t>
                      </a:r>
                      <a:r>
                        <a:rPr lang="en-US" sz="2000" b="0" dirty="0" smtClean="0">
                          <a:effectLst/>
                        </a:rPr>
                        <a:t>etc</a:t>
                      </a:r>
                      <a:r>
                        <a:rPr lang="en-US" sz="2000" b="0" dirty="0">
                          <a:effectLst/>
                        </a:rPr>
                        <a:t>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>
                          <a:effectLst/>
                        </a:rPr>
                        <a:t>White or conservative-colored dress shirt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effectLst/>
                        </a:rPr>
                        <a:t>Closed-toe shoes</a:t>
                      </a:r>
                      <a:endParaRPr lang="en-US" sz="2000" b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</a:rPr>
                        <a:t>For men: Tie </a:t>
                      </a:r>
                      <a:r>
                        <a:rPr lang="en-US" sz="2000" b="0" dirty="0">
                          <a:effectLst/>
                        </a:rPr>
                        <a:t>in a solid color or simple pattern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2000" b="0" dirty="0" smtClean="0">
                          <a:effectLst/>
                        </a:rPr>
                        <a:t>For women:</a:t>
                      </a:r>
                      <a:r>
                        <a:rPr lang="en-US" sz="2000" b="0" baseline="0" dirty="0" smtClean="0">
                          <a:effectLst/>
                        </a:rPr>
                        <a:t> </a:t>
                      </a:r>
                      <a:r>
                        <a:rPr lang="en-US" sz="2000" b="0" dirty="0" smtClean="0">
                          <a:effectLst/>
                        </a:rPr>
                        <a:t>Nylons </a:t>
                      </a:r>
                      <a:r>
                        <a:rPr lang="en-US" sz="2000" b="0" dirty="0">
                          <a:effectLst/>
                        </a:rPr>
                        <a:t>when wearing a </a:t>
                      </a:r>
                      <a:r>
                        <a:rPr lang="en-US" sz="2000" b="0" dirty="0" smtClean="0">
                          <a:effectLst/>
                        </a:rPr>
                        <a:t>skirt</a:t>
                      </a:r>
                      <a:endParaRPr lang="en-US" sz="2000" b="0" dirty="0">
                        <a:effectLst/>
                      </a:endParaRPr>
                    </a:p>
                  </a:txBody>
                  <a:tcPr marL="62156" marR="621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  </a:t>
                      </a:r>
                      <a:endParaRPr lang="en-US" sz="20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156" marR="62156" marT="0" marB="0" anchor="ctr"/>
                </a:tc>
              </a:tr>
            </a:tbl>
          </a:graphicData>
        </a:graphic>
      </p:graphicFrame>
      <p:pic>
        <p:nvPicPr>
          <p:cNvPr id="4099" name="il_fi" descr="Description: http://0.tqn.com/d/humanresources/1/0/n/D/casualdressgrou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73" y="1404621"/>
            <a:ext cx="1611979" cy="11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escription: http://img.ehowcdn.com/article-page-main/ds-photo/getty/article/171/152/86802471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04" y="2667000"/>
            <a:ext cx="14651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Description: http://www.uwalumni.com/image.aspx/media/Hookup/Business%20Professional%20.jpg-400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73" y="4741794"/>
            <a:ext cx="1652849" cy="13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FIU Disability Resource Center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pPr marL="68263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hlinkClick r:id="rId2"/>
              </a:rPr>
              <a:t>http://drc.fiu.edu/</a:t>
            </a:r>
            <a:endParaRPr lang="en-US" sz="2400" dirty="0"/>
          </a:p>
          <a:p>
            <a:pPr marL="68263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/>
              <a:t>GC 190: 305-348-3532</a:t>
            </a:r>
          </a:p>
          <a:p>
            <a:pPr marL="68263" indent="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/>
              <a:t>WUC 131: 305-919-5345</a:t>
            </a:r>
          </a:p>
          <a:p>
            <a:pPr>
              <a:spcBef>
                <a:spcPct val="0"/>
              </a:spcBef>
              <a:defRPr/>
            </a:pPr>
            <a:endParaRPr lang="en-US" sz="2400" dirty="0"/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Create diverse learning environments that are usable equitable, inclusive and sustainable. </a:t>
            </a:r>
          </a:p>
          <a:p>
            <a:pPr>
              <a:spcBef>
                <a:spcPct val="0"/>
              </a:spcBef>
              <a:defRPr/>
            </a:pPr>
            <a:endParaRPr lang="en-US" sz="2400" dirty="0"/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Disability Specialist will determine appropriate academic services and accommodations, depending on limitations in academic setting.</a:t>
            </a:r>
          </a:p>
          <a:p>
            <a:pPr>
              <a:spcBef>
                <a:spcPct val="0"/>
              </a:spcBef>
              <a:defRPr/>
            </a:pPr>
            <a:endParaRPr lang="en-US" sz="2400" dirty="0"/>
          </a:p>
          <a:p>
            <a:pPr>
              <a:spcBef>
                <a:spcPct val="0"/>
              </a:spcBef>
              <a:defRPr/>
            </a:pPr>
            <a:r>
              <a:rPr lang="en-US" sz="2400" dirty="0"/>
              <a:t>Will train students on how to access eligible accommodations. Students will then be responsible for requesting most accommodations in a timely manner and for following DRC policies and procedures for accessing accommodations.</a:t>
            </a:r>
          </a:p>
        </p:txBody>
      </p:sp>
    </p:spTree>
    <p:extLst>
      <p:ext uri="{BB962C8B-B14F-4D97-AF65-F5344CB8AC3E}">
        <p14:creationId xmlns:p14="http://schemas.microsoft.com/office/powerpoint/2010/main" val="3489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730664" y="4957763"/>
            <a:ext cx="349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Arial" charset="0"/>
              </a:rPr>
              <a:t>http://career.fiu.edu</a:t>
            </a:r>
          </a:p>
        </p:txBody>
      </p:sp>
      <p:pic>
        <p:nvPicPr>
          <p:cNvPr id="6" name="Picture 6" descr="N:\CSO Marketing &amp; Communications-KS\Approved CSO Logos 2009\Career services logo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401" y="3995101"/>
            <a:ext cx="3124200" cy="9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685800" y="59436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cap="small" dirty="0">
                <a:solidFill>
                  <a:prstClr val="black"/>
                </a:solidFill>
                <a:latin typeface="Arial" charset="0"/>
              </a:rPr>
              <a:t>Modesto A. </a:t>
            </a:r>
            <a:r>
              <a:rPr lang="en-US" sz="1400" b="1" cap="small" dirty="0" err="1">
                <a:solidFill>
                  <a:prstClr val="black"/>
                </a:solidFill>
                <a:latin typeface="Arial" charset="0"/>
              </a:rPr>
              <a:t>Maidique</a:t>
            </a:r>
            <a:r>
              <a:rPr lang="en-US" sz="1400" b="1" cap="small" dirty="0">
                <a:solidFill>
                  <a:prstClr val="black"/>
                </a:solidFill>
                <a:latin typeface="Arial" charset="0"/>
              </a:rPr>
              <a:t> Campus          Biscayne Bay Campus                  Engineering Center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cap="small" dirty="0">
                <a:solidFill>
                  <a:prstClr val="black"/>
                </a:solidFill>
                <a:latin typeface="Arial" charset="0"/>
              </a:rPr>
              <a:t>    GC 230      305.348.2423                WUC 255    305.919.5770              EC 2780   305.348.1281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543800" cy="1905000"/>
          </a:xfrm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sz="5400" b="1" dirty="0" smtClean="0">
                <a:latin typeface="Baskerville Old Face" pitchFamily="18" charset="0"/>
              </a:rPr>
              <a:t>Questions or Feedback?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407EB-96EF-4E85-B8D3-6406968453C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Looking for Jobs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FIU Career Services Panther </a:t>
            </a:r>
            <a:r>
              <a:rPr lang="en-US" sz="2800" dirty="0" err="1"/>
              <a:t>JOBlink</a:t>
            </a:r>
            <a:r>
              <a:rPr lang="en-US" sz="2800" dirty="0"/>
              <a:t> 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Career Fairs and information sessions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Employer websites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Student organizations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Professional associations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Direct contact with employers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 err="1"/>
              <a:t>Listservs</a:t>
            </a:r>
            <a:endParaRPr lang="en-US" sz="2800" dirty="0"/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Newspapers/professional magazines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Employment agencies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en-US" sz="2800" dirty="0"/>
              <a:t>Friends/Alumni/Networking</a:t>
            </a:r>
          </a:p>
        </p:txBody>
      </p:sp>
    </p:spTree>
    <p:extLst>
      <p:ext uri="{BB962C8B-B14F-4D97-AF65-F5344CB8AC3E}">
        <p14:creationId xmlns:p14="http://schemas.microsoft.com/office/powerpoint/2010/main" val="41914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/>
              <a:t>AVS Divisions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>
                <a:hlinkClick r:id="rId2"/>
              </a:rPr>
              <a:t>Advanced Surface Engineering</a:t>
            </a:r>
            <a:endParaRPr lang="en-US" sz="3000" dirty="0"/>
          </a:p>
          <a:p>
            <a:r>
              <a:rPr lang="en-US" sz="3000" dirty="0">
                <a:hlinkClick r:id="rId2"/>
              </a:rPr>
              <a:t>Applied Surface Science</a:t>
            </a:r>
            <a:endParaRPr lang="en-US" sz="3000" dirty="0"/>
          </a:p>
          <a:p>
            <a:r>
              <a:rPr lang="en-US" sz="3000" dirty="0">
                <a:hlinkClick r:id="rId2"/>
              </a:rPr>
              <a:t>Biomaterial Interfaces</a:t>
            </a:r>
            <a:endParaRPr lang="en-US" sz="3000" dirty="0"/>
          </a:p>
          <a:p>
            <a:r>
              <a:rPr lang="en-US" sz="3000" dirty="0">
                <a:hlinkClick r:id="rId2"/>
              </a:rPr>
              <a:t>Electronic Materials/Processing</a:t>
            </a:r>
            <a:endParaRPr lang="en-US" sz="3000" dirty="0"/>
          </a:p>
          <a:p>
            <a:r>
              <a:rPr lang="en-US" sz="3000" dirty="0">
                <a:hlinkClick r:id="rId2"/>
              </a:rPr>
              <a:t>Magnetic Interfaces &amp; Nanostructures</a:t>
            </a:r>
            <a:endParaRPr lang="en-US" sz="3000" dirty="0"/>
          </a:p>
          <a:p>
            <a:r>
              <a:rPr lang="en-US" sz="3000" dirty="0">
                <a:hlinkClick r:id="rId2"/>
              </a:rPr>
              <a:t>Nanometer-Scale Science &amp; Technology</a:t>
            </a:r>
            <a:endParaRPr lang="en-US" sz="3000" dirty="0"/>
          </a:p>
          <a:p>
            <a:r>
              <a:rPr lang="en-US" sz="3000" dirty="0">
                <a:hlinkClick r:id="rId2"/>
              </a:rPr>
              <a:t>Plasma Science/Technology</a:t>
            </a:r>
            <a:endParaRPr lang="en-US" sz="3000" dirty="0"/>
          </a:p>
          <a:p>
            <a:r>
              <a:rPr lang="en-US" sz="3000" dirty="0">
                <a:hlinkClick r:id="rId2"/>
              </a:rPr>
              <a:t>Surface Science</a:t>
            </a:r>
            <a:endParaRPr lang="en-US" sz="3000" dirty="0"/>
          </a:p>
          <a:p>
            <a:r>
              <a:rPr lang="en-US" sz="3000" dirty="0">
                <a:hlinkClick r:id="rId2"/>
              </a:rPr>
              <a:t>Thin Film Division</a:t>
            </a:r>
            <a:endParaRPr lang="en-US" sz="3000" dirty="0"/>
          </a:p>
          <a:p>
            <a:r>
              <a:rPr lang="en-US" sz="3000" dirty="0">
                <a:hlinkClick r:id="rId2"/>
              </a:rPr>
              <a:t>Vacuum Technology</a:t>
            </a:r>
            <a:endParaRPr lang="en-US" sz="3000" dirty="0"/>
          </a:p>
          <a:p>
            <a:pPr marL="0" indent="0" algn="ctr">
              <a:buNone/>
            </a:pPr>
            <a:endParaRPr lang="en-US" sz="1700" dirty="0" smtClean="0"/>
          </a:p>
          <a:p>
            <a:pPr marL="0" indent="0" algn="ctr">
              <a:buNone/>
            </a:pPr>
            <a:r>
              <a:rPr lang="en-US" sz="1700" dirty="0" smtClean="0"/>
              <a:t>(</a:t>
            </a:r>
            <a:r>
              <a:rPr lang="en-US" sz="1700" dirty="0">
                <a:hlinkClick r:id="rId3"/>
              </a:rPr>
              <a:t>http://www.avs.org/about.aspx</a:t>
            </a:r>
            <a:r>
              <a:rPr lang="en-US" sz="1700" dirty="0" smtClean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5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 smtClean="0"/>
              <a:t>Career Services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Dg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Dfg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" y="1295399"/>
            <a:ext cx="8849710" cy="541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0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dirty="0" smtClean="0"/>
              <a:t>Panther </a:t>
            </a:r>
            <a:r>
              <a:rPr lang="en-US" dirty="0" err="1"/>
              <a:t>JOBlink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010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Dg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Dfg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163"/>
            <a:ext cx="868680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0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b="1" dirty="0" smtClean="0"/>
              <a:t>Some Spring and Summer Events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3596-47F7-4CC0-B3B7-EBE80D9B1EE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Career Boot Camp</a:t>
            </a:r>
            <a:r>
              <a:rPr lang="en-US" sz="1800" dirty="0"/>
              <a:t>: Sat, 2/9/13, 9am-2:30pm, Engineering Center 2300</a:t>
            </a:r>
          </a:p>
          <a:p>
            <a:pPr lvl="1">
              <a:buFont typeface="Perpetua" pitchFamily="18" charset="0"/>
              <a:buChar char="-"/>
            </a:pPr>
            <a:r>
              <a:rPr lang="en-US" sz="1800" dirty="0"/>
              <a:t>How to Prepare for a Career Fair</a:t>
            </a:r>
          </a:p>
          <a:p>
            <a:pPr lvl="1">
              <a:buFont typeface="Perpetua" pitchFamily="18" charset="0"/>
              <a:buChar char="-"/>
            </a:pPr>
            <a:r>
              <a:rPr lang="en-US" sz="1800" dirty="0"/>
              <a:t>Resume Writing</a:t>
            </a:r>
          </a:p>
          <a:p>
            <a:pPr lvl="1">
              <a:buFont typeface="Perpetua" pitchFamily="18" charset="0"/>
              <a:buChar char="-"/>
            </a:pPr>
            <a:r>
              <a:rPr lang="en-US" sz="1800" dirty="0"/>
              <a:t>Using Panther </a:t>
            </a:r>
            <a:r>
              <a:rPr lang="en-US" sz="1800" dirty="0" err="1"/>
              <a:t>JOBlink</a:t>
            </a:r>
            <a:r>
              <a:rPr lang="en-US" sz="1800" dirty="0"/>
              <a:t> to Search for Jobs and Events</a:t>
            </a:r>
          </a:p>
          <a:p>
            <a:pPr lvl="1">
              <a:buFont typeface="Perpetua" pitchFamily="18" charset="0"/>
              <a:buChar char="-"/>
            </a:pPr>
            <a:r>
              <a:rPr lang="en-US" sz="1800" dirty="0"/>
              <a:t>Business Etiquette Lunch and Presentation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Spring </a:t>
            </a:r>
            <a:r>
              <a:rPr lang="en-US" sz="1800" b="1" dirty="0">
                <a:solidFill>
                  <a:srgbClr val="FF0000"/>
                </a:solidFill>
              </a:rPr>
              <a:t>2013 BBC Career </a:t>
            </a:r>
            <a:r>
              <a:rPr lang="en-US" sz="1800" b="1" dirty="0" smtClean="0">
                <a:solidFill>
                  <a:srgbClr val="FF0000"/>
                </a:solidFill>
              </a:rPr>
              <a:t>Fair</a:t>
            </a:r>
            <a:r>
              <a:rPr lang="en-US" sz="1800" dirty="0" smtClean="0"/>
              <a:t>: W, 2/6/13</a:t>
            </a:r>
            <a:r>
              <a:rPr lang="en-US" sz="1800" dirty="0"/>
              <a:t>, 11am-3pm, BBC </a:t>
            </a:r>
            <a:r>
              <a:rPr lang="en-US" sz="1800" dirty="0" smtClean="0"/>
              <a:t>Wolfe University Center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Alumni and Employer Networking </a:t>
            </a:r>
            <a:r>
              <a:rPr lang="en-US" sz="1800" b="1" dirty="0" smtClean="0">
                <a:solidFill>
                  <a:srgbClr val="FF0000"/>
                </a:solidFill>
              </a:rPr>
              <a:t>Event</a:t>
            </a:r>
            <a:r>
              <a:rPr lang="en-US" sz="1800" dirty="0" smtClean="0"/>
              <a:t>: W, 2/13/13</a:t>
            </a:r>
            <a:r>
              <a:rPr lang="en-US" sz="1800" dirty="0"/>
              <a:t>, 6pm-8pm, </a:t>
            </a:r>
            <a:r>
              <a:rPr lang="en-US" sz="1800" dirty="0" smtClean="0"/>
              <a:t>GC </a:t>
            </a:r>
            <a:r>
              <a:rPr lang="en-US" sz="1800" dirty="0"/>
              <a:t>Faculty </a:t>
            </a:r>
            <a:r>
              <a:rPr lang="en-US" sz="1800" dirty="0" smtClean="0"/>
              <a:t>Club</a:t>
            </a:r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Spring 2013 MMC Career </a:t>
            </a:r>
            <a:r>
              <a:rPr lang="en-US" sz="1800" b="1" dirty="0" smtClean="0">
                <a:solidFill>
                  <a:srgbClr val="FF0000"/>
                </a:solidFill>
              </a:rPr>
              <a:t>Fair</a:t>
            </a:r>
            <a:r>
              <a:rPr lang="en-US" sz="1800" dirty="0" smtClean="0"/>
              <a:t>: </a:t>
            </a:r>
            <a:r>
              <a:rPr lang="en-US" sz="1800" dirty="0" err="1" smtClean="0"/>
              <a:t>Th</a:t>
            </a:r>
            <a:r>
              <a:rPr lang="en-US" sz="1800" dirty="0" smtClean="0"/>
              <a:t>, 2/14/13</a:t>
            </a:r>
            <a:r>
              <a:rPr lang="en-US" sz="1800" dirty="0"/>
              <a:t>, 3pm-7pm, MMC US Century Bank </a:t>
            </a:r>
            <a:r>
              <a:rPr lang="en-US" sz="1800" dirty="0" smtClean="0"/>
              <a:t>Arena</a:t>
            </a:r>
            <a:endParaRPr lang="en-US" sz="1800" dirty="0"/>
          </a:p>
          <a:p>
            <a:r>
              <a:rPr lang="en-US" sz="1800" b="1" dirty="0" smtClean="0">
                <a:solidFill>
                  <a:srgbClr val="FF0000"/>
                </a:solidFill>
              </a:rPr>
              <a:t>Engineering Expo</a:t>
            </a:r>
            <a:r>
              <a:rPr lang="en-US" sz="1800" dirty="0" smtClean="0"/>
              <a:t>: F, 2/22/13</a:t>
            </a:r>
            <a:r>
              <a:rPr lang="en-US" sz="1800" dirty="0"/>
              <a:t>, 9am-2pm, Engineering </a:t>
            </a:r>
            <a:r>
              <a:rPr lang="en-US" sz="1800" dirty="0" smtClean="0"/>
              <a:t>Center</a:t>
            </a:r>
          </a:p>
          <a:p>
            <a:pPr lvl="1">
              <a:buFont typeface="Perpetua" pitchFamily="18" charset="0"/>
              <a:buChar char="-"/>
            </a:pPr>
            <a:r>
              <a:rPr lang="en-US" sz="1800" dirty="0" smtClean="0"/>
              <a:t>1,400 K-12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students participate in tours and activities lead by student organizations  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Engineering Student </a:t>
            </a:r>
            <a:r>
              <a:rPr lang="en-US" sz="1800" b="1" dirty="0" smtClean="0">
                <a:solidFill>
                  <a:srgbClr val="FF0000"/>
                </a:solidFill>
              </a:rPr>
              <a:t>Showcase</a:t>
            </a:r>
            <a:r>
              <a:rPr lang="en-US" sz="1800" dirty="0" smtClean="0"/>
              <a:t>: </a:t>
            </a:r>
            <a:r>
              <a:rPr lang="en-US" sz="1800" dirty="0" err="1" smtClean="0"/>
              <a:t>Th</a:t>
            </a:r>
            <a:r>
              <a:rPr lang="en-US" sz="1800" dirty="0" smtClean="0"/>
              <a:t>, 4/11/13</a:t>
            </a:r>
            <a:r>
              <a:rPr lang="en-US" sz="1800" dirty="0"/>
              <a:t>, 3pm-4:30pm, Engineering </a:t>
            </a:r>
            <a:r>
              <a:rPr lang="en-US" sz="1800" dirty="0" smtClean="0"/>
              <a:t>Center</a:t>
            </a:r>
          </a:p>
          <a:p>
            <a:pPr lvl="1">
              <a:buFont typeface="Perpetua" pitchFamily="18" charset="0"/>
              <a:buChar char="-"/>
            </a:pPr>
            <a:r>
              <a:rPr lang="en-US" sz="1800" dirty="0" smtClean="0"/>
              <a:t>Student groups showcase their work and projects while employers visit their tables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Statewide Job </a:t>
            </a:r>
            <a:r>
              <a:rPr lang="en-US" sz="1800" b="1" dirty="0" smtClean="0">
                <a:solidFill>
                  <a:srgbClr val="FF0000"/>
                </a:solidFill>
              </a:rPr>
              <a:t>Fair</a:t>
            </a:r>
            <a:r>
              <a:rPr lang="en-US" sz="1800" dirty="0" smtClean="0"/>
              <a:t>: </a:t>
            </a:r>
            <a:r>
              <a:rPr lang="en-US" sz="1800" dirty="0" err="1" smtClean="0"/>
              <a:t>Th</a:t>
            </a:r>
            <a:r>
              <a:rPr lang="en-US" sz="1800" dirty="0" smtClean="0"/>
              <a:t>, 5/9/13</a:t>
            </a:r>
            <a:r>
              <a:rPr lang="en-US" sz="1800" dirty="0"/>
              <a:t>, UCF in Orlando, </a:t>
            </a:r>
            <a:r>
              <a:rPr lang="en-US" sz="1800" dirty="0" smtClean="0"/>
              <a:t>FL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Federal Government </a:t>
            </a:r>
            <a:r>
              <a:rPr lang="en-US" sz="1800" b="1" dirty="0" smtClean="0">
                <a:solidFill>
                  <a:srgbClr val="FF0000"/>
                </a:solidFill>
              </a:rPr>
              <a:t>Statewide Co</a:t>
            </a:r>
            <a:r>
              <a:rPr lang="en-US" sz="1800" dirty="0" smtClean="0"/>
              <a:t>nference: F, 6/28/13</a:t>
            </a:r>
            <a:r>
              <a:rPr lang="en-US" sz="1800" dirty="0"/>
              <a:t>, MMC Graham </a:t>
            </a:r>
            <a:r>
              <a:rPr lang="en-US" sz="1800" dirty="0" smtClean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7743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6263</TotalTime>
  <Words>2936</Words>
  <Application>Microsoft Office PowerPoint</Application>
  <PresentationFormat>On-screen Show (4:3)</PresentationFormat>
  <Paragraphs>610</Paragraphs>
  <Slides>49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Equity</vt:lpstr>
      <vt:lpstr>PowerPoint Presentation</vt:lpstr>
      <vt:lpstr>Outline</vt:lpstr>
      <vt:lpstr>Learning Objectives</vt:lpstr>
      <vt:lpstr>Top 10 Skills Employers Seek</vt:lpstr>
      <vt:lpstr>Looking for Jobs</vt:lpstr>
      <vt:lpstr>AVS Divisions</vt:lpstr>
      <vt:lpstr>Career Services</vt:lpstr>
      <vt:lpstr>Panther JOBlink</vt:lpstr>
      <vt:lpstr>Some Spring and Summer Events</vt:lpstr>
      <vt:lpstr>Why have a Resume / CV?</vt:lpstr>
      <vt:lpstr>Difference between Resume and CV</vt:lpstr>
      <vt:lpstr>A Few Resume Tips</vt:lpstr>
      <vt:lpstr>Resume Content and Sections</vt:lpstr>
      <vt:lpstr>Personal Identification</vt:lpstr>
      <vt:lpstr>Objective </vt:lpstr>
      <vt:lpstr>Education</vt:lpstr>
      <vt:lpstr>Experience</vt:lpstr>
      <vt:lpstr>Skills</vt:lpstr>
      <vt:lpstr>Skills</vt:lpstr>
      <vt:lpstr>Resume Formats</vt:lpstr>
      <vt:lpstr>Curriculum Vitae</vt:lpstr>
      <vt:lpstr>Curriculum Vitae</vt:lpstr>
      <vt:lpstr>CV Content</vt:lpstr>
      <vt:lpstr>CV Categories</vt:lpstr>
      <vt:lpstr>Teaching</vt:lpstr>
      <vt:lpstr>Teaching Experience</vt:lpstr>
      <vt:lpstr>Teaching Experience</vt:lpstr>
      <vt:lpstr>Teaching Experience</vt:lpstr>
      <vt:lpstr>Teaching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Cover Letter</vt:lpstr>
      <vt:lpstr>Research the Employer</vt:lpstr>
      <vt:lpstr>Analyze Job Description and Your Background</vt:lpstr>
      <vt:lpstr>Paragraphs</vt:lpstr>
      <vt:lpstr>Cover Letter Do’s</vt:lpstr>
      <vt:lpstr>Cover Letter Don’ts</vt:lpstr>
      <vt:lpstr>NACE Salary Calculator</vt:lpstr>
      <vt:lpstr>ONET Online</vt:lpstr>
      <vt:lpstr>         Career Fairs &amp; Conferences</vt:lpstr>
      <vt:lpstr>30 Second Elevator Speech</vt:lpstr>
      <vt:lpstr>Attire and Presentation</vt:lpstr>
      <vt:lpstr>FIU Disability Resource Center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cmeeker</cp:lastModifiedBy>
  <cp:revision>167</cp:revision>
  <cp:lastPrinted>2012-12-12T13:13:40Z</cp:lastPrinted>
  <dcterms:created xsi:type="dcterms:W3CDTF">2012-09-19T19:13:20Z</dcterms:created>
  <dcterms:modified xsi:type="dcterms:W3CDTF">2012-12-12T19:57:50Z</dcterms:modified>
</cp:coreProperties>
</file>