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aveSubsetFonts="1" autoCompressPictures="0">
  <p:sldMasterIdLst>
    <p:sldMasterId id="214748422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Ramona Valenzuela" initials="R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9873" autoAdjust="0"/>
    <p:restoredTop sz="86416" autoAdjust="0"/>
  </p:normalViewPr>
  <p:slideViewPr>
    <p:cSldViewPr snapToGrid="0" snapToObjects="1">
      <p:cViewPr>
        <p:scale>
          <a:sx n="100" d="100"/>
          <a:sy n="100" d="100"/>
        </p:scale>
        <p:origin x="-1152" y="-8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49CA7-4899-024F-8397-7B0B35BED452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E6F32-C65A-E440-86DD-2D7C476C1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21451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32B42-5D50-FE48-AF00-0E84F6FE7986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E4592-609B-C445-B05F-9F757CF3B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2675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2698-4A7A-F14B-BB72-427817D6D282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B846-0C2D-2C4C-B7F1-3674DC63DD73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440F-265D-CF47-8D28-567A0C339551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4FAB-E669-D545-A211-B7B946A0A75D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75EF-5F90-DF42-973A-0DCC59416580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F52B-E2F7-9A49-B7BB-268D07C6DFE9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D8A6-B304-C44A-B1A9-76CE3C7C47D3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9895-CBB2-4D4D-8215-DB92860580CA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01BC-63CD-2A48-B4C8-660D1A687351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2729-6060-E144-B6B4-8876405CD9BB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883E-F00A-6249-8B5D-BA835C495F15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209D0-D642-A445-BE53-C64BDA1BE863}" type="datetime1">
              <a:rPr lang="en-US" smtClean="0"/>
              <a:pPr/>
              <a:t>12/11/13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895F-05F2-AF47-A50C-C93AC2C17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ortec-online.com/Solutions/RadiationDetectors/silicon-charged-particle-detector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04" y="-120650"/>
            <a:ext cx="4743196" cy="1143000"/>
          </a:xfrm>
        </p:spPr>
        <p:txBody>
          <a:bodyPr/>
          <a:lstStyle/>
          <a:p>
            <a:r>
              <a:rPr lang="en-US" dirty="0" smtClean="0"/>
              <a:t>References- Images</a:t>
            </a:r>
            <a:endParaRPr lang="en-US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286004" y="869950"/>
            <a:ext cx="8413496" cy="541655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None/>
            </a:pPr>
            <a:r>
              <a:rPr lang="en-US" sz="1600" dirty="0" smtClean="0"/>
              <a:t>Unreferenced images are created by author and/ or  </a:t>
            </a:r>
            <a:r>
              <a:rPr lang="en-US" sz="1600" dirty="0" smtClean="0"/>
              <a:t>coauthors.</a:t>
            </a:r>
          </a:p>
          <a:p>
            <a:pPr marL="514350" indent="-514350">
              <a:buNone/>
            </a:pPr>
            <a:r>
              <a:rPr lang="en-US" sz="1600" dirty="0" smtClean="0"/>
              <a:t>Presentation Part 1, Slide 6:</a:t>
            </a:r>
            <a:r>
              <a:rPr lang="en-US" sz="1600" dirty="0" smtClean="0"/>
              <a:t> </a:t>
            </a:r>
          </a:p>
          <a:p>
            <a:pPr marL="514350" indent="-51435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ORTEC/ AMETEK. Silicon </a:t>
            </a:r>
            <a:r>
              <a:rPr lang="en-US" sz="1600" dirty="0" smtClean="0"/>
              <a:t>surface barrier detectors. </a:t>
            </a:r>
            <a:r>
              <a:rPr lang="en-US" sz="1600" u="sng" dirty="0" smtClean="0"/>
              <a:t>19d7e247-8a65-4caf-a64f-2b95936dfe32</a:t>
            </a:r>
            <a:r>
              <a:rPr lang="en-US" sz="1600" dirty="0" smtClean="0"/>
              <a:t>. JPG </a:t>
            </a:r>
            <a:r>
              <a:rPr lang="en-US" sz="1600" dirty="0" smtClean="0"/>
              <a:t>File.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://www.ortec-online.com/Solutions/RadiationDetectors/silicon-charged-particle-</a:t>
            </a:r>
            <a:r>
              <a:rPr lang="en-US" sz="1600" dirty="0" smtClean="0">
                <a:hlinkClick r:id="rId2"/>
              </a:rPr>
              <a:t>detectors.aspx</a:t>
            </a:r>
            <a:endParaRPr lang="en-US" sz="1600" dirty="0" smtClean="0"/>
          </a:p>
          <a:p>
            <a:pPr marL="514350" indent="-514350">
              <a:buNone/>
            </a:pPr>
            <a:r>
              <a:rPr lang="en-US" sz="1600" dirty="0" smtClean="0"/>
              <a:t>Presentation </a:t>
            </a:r>
            <a:r>
              <a:rPr lang="en-US" sz="1600" dirty="0" smtClean="0"/>
              <a:t>Part 1, Slide 7:</a:t>
            </a:r>
            <a:r>
              <a:rPr lang="en-US" sz="1600" dirty="0" smtClean="0"/>
              <a:t> </a:t>
            </a:r>
          </a:p>
          <a:p>
            <a:pPr marL="514350" indent="-51435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Cross sectional sectional view of Bay K and test cell. </a:t>
            </a:r>
            <a:r>
              <a:rPr lang="en-US" sz="1600" u="sng" dirty="0" smtClean="0"/>
              <a:t>Test_cell_v5_v2009.vwx.</a:t>
            </a:r>
            <a:r>
              <a:rPr lang="en-US" sz="1600" dirty="0" smtClean="0"/>
              <a:t>  Original </a:t>
            </a:r>
            <a:r>
              <a:rPr lang="en-US" sz="1600" dirty="0" smtClean="0"/>
              <a:t>file created by the Princeton Plasma Physics Laboratory. 2009. </a:t>
            </a:r>
            <a:r>
              <a:rPr lang="en-US" sz="1600" dirty="0" err="1" smtClean="0"/>
              <a:t>Vectorworks</a:t>
            </a:r>
            <a:r>
              <a:rPr lang="en-US" sz="1600" dirty="0" smtClean="0"/>
              <a:t> File.</a:t>
            </a:r>
            <a:endParaRPr lang="en-US" sz="1600" dirty="0" smtClean="0"/>
          </a:p>
          <a:p>
            <a:pPr marL="514350" indent="-514350">
              <a:buNone/>
            </a:pPr>
            <a:r>
              <a:rPr lang="en-US" sz="1600" dirty="0" smtClean="0"/>
              <a:t>Presentation Part 1, Slide 9: </a:t>
            </a:r>
          </a:p>
          <a:p>
            <a:pPr marL="514350" indent="-51435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Original figure from </a:t>
            </a:r>
            <a:r>
              <a:rPr lang="en-US" sz="1600" dirty="0" err="1" smtClean="0"/>
              <a:t>Cecconello</a:t>
            </a:r>
            <a:r>
              <a:rPr lang="en-US" sz="1600" dirty="0" smtClean="0"/>
              <a:t> </a:t>
            </a:r>
            <a:r>
              <a:rPr lang="en-US" sz="1600" i="1" dirty="0" smtClean="0"/>
              <a:t>et al. </a:t>
            </a:r>
            <a:r>
              <a:rPr lang="en-US" sz="1600" dirty="0" smtClean="0"/>
              <a:t>FIG 2. MAST Neutron camera schematic. Rev </a:t>
            </a:r>
            <a:r>
              <a:rPr lang="en-US" sz="1600" dirty="0" err="1" smtClean="0"/>
              <a:t>Sci</a:t>
            </a:r>
            <a:r>
              <a:rPr lang="en-US" sz="1600" dirty="0" smtClean="0"/>
              <a:t> </a:t>
            </a:r>
            <a:r>
              <a:rPr lang="en-US" sz="1600" dirty="0" err="1" smtClean="0"/>
              <a:t>Instrum</a:t>
            </a:r>
            <a:r>
              <a:rPr lang="en-US" sz="1600" dirty="0" smtClean="0"/>
              <a:t>. </a:t>
            </a:r>
            <a:r>
              <a:rPr lang="en-US" sz="1600" b="1" dirty="0" smtClean="0"/>
              <a:t>81</a:t>
            </a:r>
            <a:r>
              <a:rPr lang="en-US" sz="1600" dirty="0" smtClean="0"/>
              <a:t>, 10D315 (2010).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514350" indent="-514350">
              <a:buNone/>
            </a:pPr>
            <a:r>
              <a:rPr lang="en-US" sz="1600" dirty="0" smtClean="0"/>
              <a:t>Presentation Part 2, Slide 2</a:t>
            </a:r>
            <a:r>
              <a:rPr lang="en-US" sz="1600" dirty="0" smtClean="0"/>
              <a:t>:</a:t>
            </a:r>
            <a:r>
              <a:rPr lang="en-US" sz="1600" dirty="0" smtClean="0"/>
              <a:t> </a:t>
            </a:r>
          </a:p>
          <a:p>
            <a:pPr marL="514350" indent="-51435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Side </a:t>
            </a:r>
            <a:r>
              <a:rPr lang="en-US" sz="1600" dirty="0" smtClean="0"/>
              <a:t>View of</a:t>
            </a:r>
            <a:r>
              <a:rPr lang="en-US" sz="1600" dirty="0" smtClean="0"/>
              <a:t> Installed Proton Detector on </a:t>
            </a:r>
            <a:r>
              <a:rPr lang="en-US" sz="1600" dirty="0" smtClean="0"/>
              <a:t>MAST Reciprocating Probe. CAD image created by the </a:t>
            </a:r>
            <a:r>
              <a:rPr lang="en-US" sz="1600" dirty="0" err="1" smtClean="0"/>
              <a:t>Culham</a:t>
            </a:r>
            <a:r>
              <a:rPr lang="en-US" sz="1600" dirty="0" smtClean="0"/>
              <a:t> Centre for Fusion Energy’s MAST Drawing Office.</a:t>
            </a:r>
            <a:r>
              <a:rPr lang="en-US" sz="1600" dirty="0" smtClean="0"/>
              <a:t> July 2013. </a:t>
            </a:r>
            <a:r>
              <a:rPr lang="en-US" sz="1600" dirty="0" smtClean="0"/>
              <a:t>PDF File.</a:t>
            </a:r>
          </a:p>
          <a:p>
            <a:pPr marL="514350" indent="-514350">
              <a:buNone/>
            </a:pPr>
            <a:r>
              <a:rPr lang="en-US" sz="1600" dirty="0" smtClean="0"/>
              <a:t>Presentation Part3, Slide 21: </a:t>
            </a:r>
          </a:p>
          <a:p>
            <a:pPr marL="514350" indent="-514350">
              <a:buNone/>
            </a:pPr>
            <a:r>
              <a:rPr lang="en-US" sz="1600" dirty="0" smtClean="0"/>
              <a:t>	</a:t>
            </a:r>
            <a:r>
              <a:rPr lang="en-US" sz="1600" u="sng" dirty="0" smtClean="0"/>
              <a:t>Energy of deuterium beam atoms Figure and Deuteron energy (</a:t>
            </a:r>
            <a:r>
              <a:rPr lang="en-US" sz="1600" u="sng" dirty="0" err="1" smtClean="0"/>
              <a:t>keV</a:t>
            </a:r>
            <a:r>
              <a:rPr lang="en-US" sz="1600" u="sng" dirty="0" smtClean="0"/>
              <a:t>) Figure. </a:t>
            </a:r>
            <a:r>
              <a:rPr lang="en-US" sz="1600" u="sng" dirty="0" err="1" smtClean="0"/>
              <a:t>Tokamaks</a:t>
            </a:r>
            <a:r>
              <a:rPr lang="en-US" sz="1600" u="sng" dirty="0" smtClean="0"/>
              <a:t>.</a:t>
            </a:r>
            <a:r>
              <a:rPr lang="en-US" sz="1600" dirty="0" smtClean="0"/>
              <a:t> John Wesson. Oxford </a:t>
            </a:r>
            <a:r>
              <a:rPr lang="en-US" sz="1600" dirty="0" smtClean="0"/>
              <a:t>University Press, </a:t>
            </a:r>
            <a:r>
              <a:rPr lang="en-US" sz="1600" dirty="0" smtClean="0"/>
              <a:t>2004. </a:t>
            </a:r>
            <a:endParaRPr lang="en-US" sz="1600" dirty="0" smtClean="0"/>
          </a:p>
          <a:p>
            <a:pPr marL="514350" indent="-514350">
              <a:buNone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5601" y="6089650"/>
            <a:ext cx="6807199" cy="64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12/9/12                                     NSTX-U Physics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Meeting December 2013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4692</TotalTime>
  <Words>218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References- Images</vt:lpstr>
    </vt:vector>
  </TitlesOfParts>
  <Company>Florida International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Ramona Perez</dc:creator>
  <cp:lastModifiedBy>Ramona Valenzuela</cp:lastModifiedBy>
  <cp:revision>439</cp:revision>
  <cp:lastPrinted>2013-12-11T20:45:14Z</cp:lastPrinted>
  <dcterms:created xsi:type="dcterms:W3CDTF">2013-12-11T20:21:38Z</dcterms:created>
  <dcterms:modified xsi:type="dcterms:W3CDTF">2013-12-11T20:45:18Z</dcterms:modified>
</cp:coreProperties>
</file>