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213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89" r:id="rId4"/>
    <p:sldId id="327" r:id="rId5"/>
    <p:sldId id="322" r:id="rId6"/>
    <p:sldId id="329" r:id="rId7"/>
    <p:sldId id="316" r:id="rId8"/>
    <p:sldId id="315" r:id="rId9"/>
    <p:sldId id="301" r:id="rId10"/>
    <p:sldId id="331" r:id="rId11"/>
    <p:sldId id="323" r:id="rId12"/>
    <p:sldId id="328" r:id="rId13"/>
    <p:sldId id="340" r:id="rId14"/>
    <p:sldId id="341" r:id="rId15"/>
    <p:sldId id="349" r:id="rId16"/>
    <p:sldId id="310" r:id="rId17"/>
    <p:sldId id="338" r:id="rId18"/>
    <p:sldId id="339" r:id="rId19"/>
    <p:sldId id="336" r:id="rId20"/>
    <p:sldId id="298" r:id="rId21"/>
    <p:sldId id="332" r:id="rId22"/>
    <p:sldId id="292" r:id="rId23"/>
    <p:sldId id="342" r:id="rId24"/>
    <p:sldId id="343" r:id="rId25"/>
    <p:sldId id="344" r:id="rId26"/>
    <p:sldId id="346" r:id="rId27"/>
    <p:sldId id="351" r:id="rId28"/>
    <p:sldId id="294" r:id="rId29"/>
    <p:sldId id="295" r:id="rId30"/>
    <p:sldId id="333" r:id="rId31"/>
    <p:sldId id="350" r:id="rId32"/>
    <p:sldId id="335" r:id="rId33"/>
    <p:sldId id="353" r:id="rId34"/>
    <p:sldId id="296" r:id="rId35"/>
    <p:sldId id="297" r:id="rId36"/>
    <p:sldId id="352" r:id="rId37"/>
    <p:sldId id="314" r:id="rId38"/>
    <p:sldId id="313" r:id="rId39"/>
    <p:sldId id="320" r:id="rId40"/>
    <p:sldId id="286" r:id="rId41"/>
    <p:sldId id="300" r:id="rId42"/>
    <p:sldId id="337" r:id="rId43"/>
    <p:sldId id="302" r:id="rId44"/>
    <p:sldId id="305" r:id="rId45"/>
    <p:sldId id="326" r:id="rId46"/>
    <p:sldId id="330" r:id="rId47"/>
    <p:sldId id="347" r:id="rId48"/>
    <p:sldId id="348" r:id="rId4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mona Valenzuela" initials="R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3" autoAdjust="0"/>
    <p:restoredTop sz="86416" autoAdjust="0"/>
  </p:normalViewPr>
  <p:slideViewPr>
    <p:cSldViewPr snapToGrid="0" snapToObjects="1">
      <p:cViewPr>
        <p:scale>
          <a:sx n="120" d="100"/>
          <a:sy n="120" d="100"/>
        </p:scale>
        <p:origin x="-552" y="-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start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9CA7-4899-024F-8397-7B0B35BED452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E6F32-C65A-E440-86DD-2D7C476C1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1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start here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32B42-5D50-FE48-AF00-0E84F6FE7986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E4592-609B-C445-B05F-9F757CF3B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75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2698-4A7A-F14B-BB72-427817D6D282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B846-0C2D-2C4C-B7F1-3674DC63DD73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440F-265D-CF47-8D28-567A0C339551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4FAB-E669-D545-A211-B7B946A0A75D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75EF-5F90-DF42-973A-0DCC59416580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F52B-E2F7-9A49-B7BB-268D07C6DFE9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D8A6-B304-C44A-B1A9-76CE3C7C47D3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9895-CBB2-4D4D-8215-DB92860580CA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01BC-63CD-2A48-B4C8-660D1A687351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2729-6060-E144-B6B4-8876405CD9BB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883E-F00A-6249-8B5D-BA835C495F15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B04895F-05F2-AF47-A50C-C93AC2C17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7209D0-D642-A445-BE53-C64BDA1BE863}" type="datetime1">
              <a:rPr lang="en-US" smtClean="0"/>
              <a:pPr/>
              <a:t>9/26/12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B04895F-05F2-AF47-A50C-C93AC2C1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1.png"/><Relationship Id="rId3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png"/><Relationship Id="rId3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png"/><Relationship Id="rId3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efda.org/fusion/focus-on/plasma-heating-current-drive/ohmic-heating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Relationship Id="rId3" Type="http://schemas.openxmlformats.org/officeDocument/2006/relationships/image" Target="../media/image54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Proposal Defense</a:t>
            </a:r>
          </a:p>
          <a:p>
            <a:r>
              <a:rPr lang="en-US" dirty="0" smtClean="0"/>
              <a:t>Ramona V Perez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Charged Fusion Product Diagnostic for a Spherical </a:t>
            </a:r>
            <a:r>
              <a:rPr lang="en-US" dirty="0" err="1" smtClean="0"/>
              <a:t>Tokamak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0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oss_section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8" y="127000"/>
            <a:ext cx="8710706" cy="673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0"/>
            <a:ext cx="7772400" cy="1282825"/>
          </a:xfrm>
        </p:spPr>
        <p:txBody>
          <a:bodyPr>
            <a:normAutofit/>
          </a:bodyPr>
          <a:lstStyle/>
          <a:p>
            <a:r>
              <a:rPr lang="en-US" dirty="0" smtClean="0"/>
              <a:t>DD Reaction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49504" y="1604433"/>
            <a:ext cx="2508252" cy="4229100"/>
          </a:xfrm>
        </p:spPr>
        <p:txBody>
          <a:bodyPr>
            <a:noAutofit/>
          </a:bodyPr>
          <a:lstStyle/>
          <a:p>
            <a:r>
              <a:rPr lang="en-US" sz="3000" dirty="0" smtClean="0"/>
              <a:t>Energy investment </a:t>
            </a:r>
            <a:r>
              <a:rPr lang="en-US" sz="3000" dirty="0" smtClean="0"/>
              <a:t>to facilitate nuclear </a:t>
            </a:r>
            <a:r>
              <a:rPr lang="en-US" sz="3000" dirty="0" smtClean="0"/>
              <a:t>reactions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1. Background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64749" y="6260068"/>
            <a:ext cx="106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10]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829300" cy="4572000"/>
          </a:xfrm>
        </p:spPr>
        <p:txBody>
          <a:bodyPr/>
          <a:lstStyle/>
          <a:p>
            <a:r>
              <a:rPr lang="en-US" dirty="0" smtClean="0"/>
              <a:t>Determine emission profile</a:t>
            </a:r>
          </a:p>
          <a:p>
            <a:pPr lvl="1"/>
            <a:r>
              <a:rPr lang="en-US" dirty="0" smtClean="0"/>
              <a:t>Where are the </a:t>
            </a:r>
            <a:r>
              <a:rPr lang="en-US" dirty="0" err="1" smtClean="0"/>
              <a:t>d(d,p)t</a:t>
            </a:r>
            <a:r>
              <a:rPr lang="en-US" dirty="0" smtClean="0"/>
              <a:t> reactions taking place in the plasma?</a:t>
            </a:r>
          </a:p>
          <a:p>
            <a:pPr lvl="1"/>
            <a:r>
              <a:rPr lang="en-US" dirty="0" smtClean="0"/>
              <a:t>At what rate are these </a:t>
            </a:r>
            <a:r>
              <a:rPr lang="en-US" dirty="0" err="1" smtClean="0"/>
              <a:t>d(d,p)t</a:t>
            </a:r>
            <a:r>
              <a:rPr lang="en-US" dirty="0" smtClean="0"/>
              <a:t> reactions taking place in the plasma?</a:t>
            </a:r>
          </a:p>
          <a:p>
            <a:r>
              <a:rPr lang="en-US" dirty="0" smtClean="0"/>
              <a:t>MHD instabilities</a:t>
            </a:r>
          </a:p>
          <a:p>
            <a:r>
              <a:rPr lang="en-US" dirty="0" smtClean="0"/>
              <a:t>Provides </a:t>
            </a:r>
            <a:r>
              <a:rPr lang="en-US" dirty="0"/>
              <a:t>foundation for future work with spherical </a:t>
            </a:r>
            <a:r>
              <a:rPr lang="en-US" dirty="0" err="1" smtClean="0"/>
              <a:t>tokamaks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1. 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stx_schema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447799"/>
            <a:ext cx="4775200" cy="5065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and MAST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97273" y="6260068"/>
            <a:ext cx="96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5]</a:t>
            </a:r>
            <a:endParaRPr lang="en-US" dirty="0"/>
          </a:p>
        </p:txBody>
      </p:sp>
      <p:pic>
        <p:nvPicPr>
          <p:cNvPr id="12" name="Picture 11" descr="START plasma web_CC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274638"/>
            <a:ext cx="3175000" cy="2222500"/>
          </a:xfrm>
          <a:prstGeom prst="rect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790149" y="2542104"/>
            <a:ext cx="96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6]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5916" y="61335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Tokamak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_cross_section2.j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28" y="326470"/>
            <a:ext cx="3931677" cy="6429930"/>
          </a:xfrm>
          <a:prstGeom prst="rect">
            <a:avLst/>
          </a:prstGeom>
        </p:spPr>
      </p:pic>
      <p:pic>
        <p:nvPicPr>
          <p:cNvPr id="3" name="Picture 2" descr="module_cross_section.jp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42" y="917185"/>
            <a:ext cx="4907407" cy="5255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96862"/>
            <a:ext cx="7772400" cy="1143000"/>
          </a:xfrm>
        </p:spPr>
        <p:txBody>
          <a:bodyPr/>
          <a:lstStyle/>
          <a:p>
            <a:r>
              <a:rPr lang="en-US" dirty="0" smtClean="0"/>
              <a:t>Module Cross Section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69609" y="4841320"/>
            <a:ext cx="55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43492" y="4198295"/>
            <a:ext cx="93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4612" y="3183883"/>
            <a:ext cx="49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Foil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83357" y="553775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BNC connector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74472" y="3418920"/>
            <a:ext cx="12120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74472" y="4567627"/>
            <a:ext cx="1377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2268" y="5246132"/>
            <a:ext cx="1378332" cy="151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632429" y="59055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43492" y="3563295"/>
            <a:ext cx="91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Insulator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226872" y="3932627"/>
            <a:ext cx="1224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2.1 Experimental Design. Mechanical Design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plodedview2.j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220"/>
            <a:ext cx="9144000" cy="2194560"/>
          </a:xfrm>
          <a:prstGeom prst="rect">
            <a:avLst/>
          </a:prstGeom>
        </p:spPr>
      </p:pic>
      <p:pic>
        <p:nvPicPr>
          <p:cNvPr id="3" name="Picture 2" descr="explodedview1.jp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313"/>
            <a:ext cx="9144000" cy="2319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Total Exploded View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044" y="3874166"/>
            <a:ext cx="1030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 RP</a:t>
            </a:r>
          </a:p>
          <a:p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8152" y="3956954"/>
            <a:ext cx="82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889197" y="2532545"/>
            <a:ext cx="1894509" cy="1588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-2788390" y="3690082"/>
            <a:ext cx="5700839" cy="1586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8128597" y="2532546"/>
            <a:ext cx="1894509" cy="1588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060729" y="3524583"/>
            <a:ext cx="6030245" cy="1588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99038" y="3933015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8607" y="387416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01282" y="387416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X 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26342" y="387496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X 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03813" y="398719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Foil X 4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V="1">
            <a:off x="13732" y="2973497"/>
            <a:ext cx="1344137" cy="457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0"/>
          </p:cNvCxnSpPr>
          <p:nvPr/>
        </p:nvCxnSpPr>
        <p:spPr>
          <a:xfrm rot="5400000" flipH="1" flipV="1">
            <a:off x="1230198" y="3292813"/>
            <a:ext cx="1140936" cy="21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2"/>
          </p:cNvCxnSpPr>
          <p:nvPr/>
        </p:nvCxnSpPr>
        <p:spPr>
          <a:xfrm>
            <a:off x="2959100" y="4243499"/>
            <a:ext cx="584200" cy="836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0"/>
          </p:cNvCxnSpPr>
          <p:nvPr/>
        </p:nvCxnSpPr>
        <p:spPr>
          <a:xfrm flipH="1" flipV="1">
            <a:off x="3708400" y="2628900"/>
            <a:ext cx="368120" cy="1246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0"/>
          </p:cNvCxnSpPr>
          <p:nvPr/>
        </p:nvCxnSpPr>
        <p:spPr>
          <a:xfrm flipH="1" flipV="1">
            <a:off x="4879098" y="2733230"/>
            <a:ext cx="1856885" cy="1253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7" idx="0"/>
          </p:cNvCxnSpPr>
          <p:nvPr/>
        </p:nvCxnSpPr>
        <p:spPr>
          <a:xfrm rot="5400000" flipH="1" flipV="1">
            <a:off x="7936195" y="3523347"/>
            <a:ext cx="817375" cy="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" idx="0"/>
          </p:cNvCxnSpPr>
          <p:nvPr/>
        </p:nvCxnSpPr>
        <p:spPr>
          <a:xfrm flipH="1" flipV="1">
            <a:off x="6153806" y="2733230"/>
            <a:ext cx="1428808" cy="1223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79098" y="398719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Insulator X 4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279900" y="4300220"/>
            <a:ext cx="1130300" cy="64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2.1 Experimental Design. Mechanical Design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tal_assembled2.j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4185159"/>
            <a:ext cx="8686800" cy="2189501"/>
          </a:xfrm>
          <a:prstGeom prst="rect">
            <a:avLst/>
          </a:prstGeom>
        </p:spPr>
      </p:pic>
      <p:pic>
        <p:nvPicPr>
          <p:cNvPr id="3" name="Picture 2" descr="total_assembled1.jp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8921496" cy="2281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Assembled View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62630" y="3428535"/>
            <a:ext cx="1338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</a:t>
            </a:r>
          </a:p>
          <a:p>
            <a:r>
              <a:rPr lang="en-US" dirty="0" smtClean="0"/>
              <a:t>Reciprocating </a:t>
            </a:r>
          </a:p>
          <a:p>
            <a:r>
              <a:rPr lang="en-US" dirty="0" smtClean="0"/>
              <a:t>Probe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1763" y="342853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Diagnostic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6" idx="0"/>
          </p:cNvCxnSpPr>
          <p:nvPr/>
        </p:nvCxnSpPr>
        <p:spPr>
          <a:xfrm rot="5400000" flipH="1" flipV="1">
            <a:off x="2992380" y="2598216"/>
            <a:ext cx="670041" cy="990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0"/>
          </p:cNvCxnSpPr>
          <p:nvPr/>
        </p:nvCxnSpPr>
        <p:spPr>
          <a:xfrm rot="5400000" flipH="1" flipV="1">
            <a:off x="6146539" y="2894873"/>
            <a:ext cx="313651" cy="753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58626" y="4213404"/>
            <a:ext cx="1450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Diagnostic</a:t>
            </a:r>
          </a:p>
          <a:p>
            <a:r>
              <a:rPr lang="en-US" dirty="0" smtClean="0"/>
              <a:t>Without Shield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108700" y="4573618"/>
            <a:ext cx="889000" cy="483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46304" y="6146060"/>
            <a:ext cx="457200" cy="457200"/>
          </a:xfrm>
        </p:spPr>
        <p:txBody>
          <a:bodyPr/>
          <a:lstStyle/>
          <a:p>
            <a:fld id="{8B04895F-05F2-AF47-A50C-C93AC2C17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461287" y="1851592"/>
            <a:ext cx="2419890" cy="157694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6528" y="4770330"/>
            <a:ext cx="1870272" cy="13103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816528" y="3580937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rot="5400000" flipH="1" flipV="1">
            <a:off x="7163626" y="2946758"/>
            <a:ext cx="631945" cy="636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nstx_schemat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147" y="205374"/>
            <a:ext cx="1142761" cy="1212264"/>
          </a:xfrm>
          <a:prstGeom prst="rect">
            <a:avLst/>
          </a:prstGeom>
        </p:spPr>
      </p:pic>
      <p:sp>
        <p:nvSpPr>
          <p:cNvPr id="19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2.1 Experimental Design. Mechanical Design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RP p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526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4895F-05F2-AF47-A50C-C93AC2C1762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87999" y="5840968"/>
            <a:ext cx="106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11]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540000" y="3204500"/>
            <a:ext cx="4855263" cy="19732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94976" y="2437277"/>
            <a:ext cx="31925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Reciprocating probe</a:t>
            </a:r>
            <a:endParaRPr lang="en-US" sz="32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210778" y="3022053"/>
            <a:ext cx="409222" cy="80205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587999" y="338664"/>
            <a:ext cx="3443111" cy="14816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MAST mid-plane cross- sectional top view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5436" y="2521397"/>
            <a:ext cx="16636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Attach </a:t>
            </a:r>
          </a:p>
          <a:p>
            <a:r>
              <a:rPr lang="en-US" sz="3200" dirty="0" smtClean="0"/>
              <a:t>diagnostic</a:t>
            </a:r>
            <a:endParaRPr lang="en-US" sz="3200" dirty="0"/>
          </a:p>
        </p:txBody>
      </p:sp>
      <p:sp>
        <p:nvSpPr>
          <p:cNvPr id="39" name="Oval 38"/>
          <p:cNvSpPr/>
          <p:nvPr/>
        </p:nvSpPr>
        <p:spPr>
          <a:xfrm>
            <a:off x="2988735" y="3598192"/>
            <a:ext cx="666044" cy="592949"/>
          </a:xfrm>
          <a:prstGeom prst="ellipse">
            <a:avLst/>
          </a:prstGeom>
          <a:noFill/>
          <a:ln w="76200" cap="rnd" cmpd="sng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636889" y="2864556"/>
            <a:ext cx="1351846" cy="959555"/>
          </a:xfrm>
          <a:prstGeom prst="straightConnector1">
            <a:avLst/>
          </a:prstGeom>
          <a:ln w="76200" cmpd="sng">
            <a:solidFill>
              <a:srgbClr val="D0BCB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5638800" y="6172200"/>
            <a:ext cx="3962400" cy="457200"/>
          </a:xfrm>
        </p:spPr>
        <p:txBody>
          <a:bodyPr/>
          <a:lstStyle/>
          <a:p>
            <a:r>
              <a:rPr lang="en-US" dirty="0" smtClean="0"/>
              <a:t>2.1 Experimental Design. Mechanical Design</a:t>
            </a:r>
            <a:endParaRPr lang="en-US" dirty="0"/>
          </a:p>
        </p:txBody>
      </p:sp>
      <p:pic>
        <p:nvPicPr>
          <p:cNvPr id="15" name="Picture 14" descr="nstx_schemat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214199"/>
            <a:ext cx="1142761" cy="121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11668" y="310443"/>
            <a:ext cx="5767915" cy="991307"/>
          </a:xfrm>
        </p:spPr>
        <p:txBody>
          <a:bodyPr>
            <a:normAutofit/>
          </a:bodyPr>
          <a:lstStyle/>
          <a:p>
            <a:r>
              <a:rPr lang="en-US" dirty="0" smtClean="0"/>
              <a:t>MAST RP Access Cube</a:t>
            </a:r>
            <a:endParaRPr lang="en-US" dirty="0"/>
          </a:p>
        </p:txBody>
      </p:sp>
      <p:pic>
        <p:nvPicPr>
          <p:cNvPr id="2" name="Picture 1" descr="Probe_retracted_cad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33" y="1767417"/>
            <a:ext cx="5990167" cy="5554984"/>
          </a:xfrm>
          <a:prstGeom prst="rect">
            <a:avLst/>
          </a:prstGeom>
        </p:spPr>
      </p:pic>
      <p:sp>
        <p:nvSpPr>
          <p:cNvPr id="17" name="Content Placeholder 3"/>
          <p:cNvSpPr>
            <a:spLocks noGrp="1"/>
          </p:cNvSpPr>
          <p:nvPr>
            <p:ph sz="quarter" idx="1"/>
          </p:nvPr>
        </p:nvSpPr>
        <p:spPr>
          <a:xfrm>
            <a:off x="226484" y="1492250"/>
            <a:ext cx="3932765" cy="4275667"/>
          </a:xfrm>
        </p:spPr>
        <p:txBody>
          <a:bodyPr>
            <a:normAutofit/>
          </a:bodyPr>
          <a:lstStyle/>
          <a:p>
            <a:r>
              <a:rPr lang="en-US" dirty="0"/>
              <a:t>Clearance Diameter: 148mm</a:t>
            </a:r>
          </a:p>
          <a:p>
            <a:r>
              <a:rPr lang="en-US" dirty="0"/>
              <a:t>CFPD Diameter: 111mm</a:t>
            </a:r>
          </a:p>
          <a:p>
            <a:r>
              <a:rPr lang="en-US" dirty="0" smtClean="0"/>
              <a:t>CFPD </a:t>
            </a:r>
            <a:r>
              <a:rPr lang="en-US" dirty="0" smtClean="0"/>
              <a:t>Length: 201.7mm                      </a:t>
            </a:r>
            <a:r>
              <a:rPr lang="en-US" dirty="0"/>
              <a:t>= </a:t>
            </a:r>
            <a:r>
              <a:rPr lang="en-US" dirty="0" smtClean="0"/>
              <a:t>185mm + 1.7cm</a:t>
            </a:r>
          </a:p>
        </p:txBody>
      </p:sp>
      <p:sp>
        <p:nvSpPr>
          <p:cNvPr id="18" name="Oval 17"/>
          <p:cNvSpPr/>
          <p:nvPr/>
        </p:nvSpPr>
        <p:spPr>
          <a:xfrm>
            <a:off x="4159249" y="3892550"/>
            <a:ext cx="2540001" cy="231775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P_assembly1_cad_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54" y="134915"/>
            <a:ext cx="2114179" cy="196058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664571" y="476250"/>
            <a:ext cx="397934" cy="37253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0" idx="2"/>
          </p:cNvCxnSpPr>
          <p:nvPr/>
        </p:nvCxnSpPr>
        <p:spPr>
          <a:xfrm flipH="1">
            <a:off x="4243917" y="662517"/>
            <a:ext cx="1420654" cy="4015316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62505" y="662517"/>
            <a:ext cx="636745" cy="4195233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2.1 Experimental Design. Mechanical Design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2505" y="6211332"/>
            <a:ext cx="106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13]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60564" y="149679"/>
            <a:ext cx="106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1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810688" y="103571"/>
            <a:ext cx="3039034" cy="2938808"/>
            <a:chOff x="3596471" y="-364436"/>
            <a:chExt cx="4730496" cy="4574486"/>
          </a:xfrm>
        </p:grpSpPr>
        <p:pic>
          <p:nvPicPr>
            <p:cNvPr id="11" name="Picture 10" descr="angles_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6471" y="-364436"/>
              <a:ext cx="4557648" cy="457448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597750" y="3028950"/>
              <a:ext cx="1729217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module7.jp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17" y="2741117"/>
            <a:ext cx="3750575" cy="3926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67" y="402433"/>
            <a:ext cx="7340599" cy="782638"/>
          </a:xfrm>
        </p:spPr>
        <p:txBody>
          <a:bodyPr>
            <a:normAutofit/>
          </a:bodyPr>
          <a:lstStyle/>
          <a:p>
            <a:r>
              <a:rPr lang="en-US" dirty="0" smtClean="0"/>
              <a:t>2.2 </a:t>
            </a:r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2.2 Experimental Design. Simulations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59367" y="1640948"/>
            <a:ext cx="3926163" cy="3661302"/>
          </a:xfrm>
        </p:spPr>
        <p:txBody>
          <a:bodyPr>
            <a:normAutofit/>
          </a:bodyPr>
          <a:lstStyle/>
          <a:p>
            <a:r>
              <a:rPr lang="en-US" dirty="0"/>
              <a:t>Orbit Code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/>
              <a:t>Recreate particle trajectory, or orbit, backwards in time</a:t>
            </a:r>
          </a:p>
          <a:p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3" name="Picture 12" descr="montecarl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3" y="3761274"/>
            <a:ext cx="3244469" cy="1342062"/>
          </a:xfrm>
          <a:prstGeom prst="rect">
            <a:avLst/>
          </a:prstGeom>
        </p:spPr>
      </p:pic>
      <p:pic>
        <p:nvPicPr>
          <p:cNvPr id="14" name="Picture 13" descr="S_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45" y="5287459"/>
            <a:ext cx="2793380" cy="370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67" y="-335677"/>
            <a:ext cx="5566833" cy="72041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2.2 Experimental Design. Simulations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8591" y="5103336"/>
            <a:ext cx="106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15]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2466" y="1427164"/>
            <a:ext cx="3208867" cy="1684336"/>
          </a:xfrm>
        </p:spPr>
        <p:txBody>
          <a:bodyPr/>
          <a:lstStyle/>
          <a:p>
            <a:r>
              <a:rPr lang="en-US" dirty="0" smtClean="0"/>
              <a:t>Constant pressure</a:t>
            </a:r>
            <a:endParaRPr lang="en-US" dirty="0" smtClean="0"/>
          </a:p>
          <a:p>
            <a:r>
              <a:rPr lang="en-US" dirty="0" smtClean="0"/>
              <a:t>Constant temperature</a:t>
            </a: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88914"/>
            <a:ext cx="7772400" cy="1143000"/>
          </a:xfrm>
        </p:spPr>
        <p:txBody>
          <a:bodyPr/>
          <a:lstStyle/>
          <a:p>
            <a:r>
              <a:rPr lang="en-US" dirty="0" smtClean="0"/>
              <a:t>Flux Surfaces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77167" y="0"/>
            <a:ext cx="5566833" cy="6858000"/>
          </a:xfrm>
          <a:prstGeom prst="rect">
            <a:avLst/>
          </a:prstGeom>
          <a:noFill/>
          <a:ln w="165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ontecar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3761274"/>
            <a:ext cx="3244469" cy="1342062"/>
          </a:xfrm>
          <a:prstGeom prst="rect">
            <a:avLst/>
          </a:prstGeom>
        </p:spPr>
      </p:pic>
      <p:pic>
        <p:nvPicPr>
          <p:cNvPr id="10" name="Picture 9" descr="S_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" y="5287459"/>
            <a:ext cx="2793380" cy="370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Experimental Design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800" dirty="0" smtClean="0"/>
              <a:t>Mechanical Design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800" dirty="0" smtClean="0"/>
              <a:t>Simulations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800" dirty="0" smtClean="0"/>
              <a:t>Electronic &amp; Data Acquisition Design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000" dirty="0" smtClean="0"/>
              <a:t>Data Collection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000" dirty="0" smtClean="0"/>
              <a:t>Data Analysis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000" dirty="0" smtClean="0"/>
              <a:t>Timeline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p8lo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200" y="1358900"/>
            <a:ext cx="9501188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8" y="-190500"/>
            <a:ext cx="7772400" cy="1143000"/>
          </a:xfrm>
        </p:spPr>
        <p:txBody>
          <a:bodyPr/>
          <a:lstStyle/>
          <a:p>
            <a:r>
              <a:rPr lang="en-US" dirty="0" smtClean="0"/>
              <a:t>Particle </a:t>
            </a:r>
            <a:r>
              <a:rPr lang="en-US" dirty="0" smtClean="0"/>
              <a:t>Orbits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2.2 Experimental Design. Simulations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6525" y="3134773"/>
            <a:ext cx="89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66162" y="3072367"/>
            <a:ext cx="136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05862" y="2289873"/>
            <a:ext cx="1211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TOKAMAK </a:t>
            </a:r>
          </a:p>
          <a:p>
            <a:r>
              <a:rPr lang="en-US" dirty="0" smtClean="0"/>
              <a:t>WALL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1701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  OF TOKAMAK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6800" y="5849034"/>
            <a:ext cx="1211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TOKAMAK </a:t>
            </a:r>
          </a:p>
          <a:p>
            <a:r>
              <a:rPr lang="en-US" dirty="0" smtClean="0"/>
              <a:t>WALL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302" y="1545630"/>
            <a:ext cx="3806698" cy="312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6304" y="1240135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(CONTOUR</a:t>
            </a:r>
          </a:p>
          <a:p>
            <a:r>
              <a:rPr lang="en-US" dirty="0" smtClean="0"/>
              <a:t>LINES)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 flipV="1">
            <a:off x="2673515" y="4025900"/>
            <a:ext cx="279400" cy="2845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V="1">
            <a:off x="7566162" y="3741400"/>
            <a:ext cx="279400" cy="2845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49" idx="1"/>
          </p:cNvCxnSpPr>
          <p:nvPr/>
        </p:nvCxnSpPr>
        <p:spPr>
          <a:xfrm rot="10800000">
            <a:off x="7566163" y="4310400"/>
            <a:ext cx="475529" cy="1846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47584" y="3441695"/>
            <a:ext cx="1162216" cy="10533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7393828" y="3429365"/>
            <a:ext cx="484369" cy="1396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4" idx="1"/>
            <a:endCxn id="19" idx="4"/>
          </p:cNvCxnSpPr>
          <p:nvPr/>
        </p:nvCxnSpPr>
        <p:spPr>
          <a:xfrm rot="10800000" flipV="1">
            <a:off x="2813215" y="2950106"/>
            <a:ext cx="98782" cy="10757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5445810" y="2811810"/>
            <a:ext cx="1669474" cy="1897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1"/>
          </p:cNvCxnSpPr>
          <p:nvPr/>
        </p:nvCxnSpPr>
        <p:spPr>
          <a:xfrm rot="10800000">
            <a:off x="7292846" y="2613039"/>
            <a:ext cx="413016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2209801" y="5194300"/>
            <a:ext cx="1397000" cy="787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14400" y="1701802"/>
            <a:ext cx="927104" cy="15552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041691" y="4310400"/>
            <a:ext cx="89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11997" y="2765441"/>
            <a:ext cx="136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DETECTORS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2209801" y="1358900"/>
            <a:ext cx="603413" cy="21452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813214" y="1143000"/>
            <a:ext cx="226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EMISSIVITY (FILLED</a:t>
            </a:r>
          </a:p>
          <a:p>
            <a:r>
              <a:rPr lang="en-US" dirty="0" smtClean="0"/>
              <a:t>CONTOURS)</a:t>
            </a:r>
          </a:p>
        </p:txBody>
      </p:sp>
      <p:pic>
        <p:nvPicPr>
          <p:cNvPr id="76" name="Picture 75" descr="nstx_schemat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862" y="190500"/>
            <a:ext cx="1142761" cy="121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_neutron_camera_image.png"/>
          <p:cNvPicPr>
            <a:picLocks noChangeAspect="1"/>
          </p:cNvPicPr>
          <p:nvPr/>
        </p:nvPicPr>
        <p:blipFill>
          <a:blip r:embed="rId2">
            <a:lum bright="-25000" contrast="20000"/>
          </a:blip>
          <a:stretch>
            <a:fillRect/>
          </a:stretch>
        </p:blipFill>
        <p:spPr>
          <a:xfrm>
            <a:off x="2565400" y="1152314"/>
            <a:ext cx="5967633" cy="4467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314"/>
            <a:ext cx="7772400" cy="1143000"/>
          </a:xfrm>
        </p:spPr>
        <p:txBody>
          <a:bodyPr/>
          <a:lstStyle/>
          <a:p>
            <a:r>
              <a:rPr lang="en-US" dirty="0" smtClean="0"/>
              <a:t>Other MAST Diagnostics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63049" y="6260068"/>
            <a:ext cx="106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16]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2.2 Experimental Design. Simulations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"/>
          </p:nvPr>
        </p:nvSpPr>
        <p:spPr>
          <a:xfrm>
            <a:off x="262467" y="1427164"/>
            <a:ext cx="1991784" cy="3494086"/>
          </a:xfrm>
        </p:spPr>
        <p:txBody>
          <a:bodyPr/>
          <a:lstStyle/>
          <a:p>
            <a:r>
              <a:rPr lang="en-US" dirty="0" smtClean="0"/>
              <a:t>All diagnostics on the </a:t>
            </a:r>
            <a:r>
              <a:rPr lang="en-US" dirty="0" err="1" smtClean="0"/>
              <a:t>tokamak</a:t>
            </a:r>
            <a:r>
              <a:rPr lang="en-US" dirty="0" smtClean="0"/>
              <a:t> study the same plasma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8971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2.3 Electronics &amp; DAQ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da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2010674"/>
            <a:ext cx="8686800" cy="34410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2.3 Experimental Design. Electronics &amp; DAQ Design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P_port1_cad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102" y="-1"/>
            <a:ext cx="7395264" cy="68580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-258045" y="-986367"/>
            <a:ext cx="4521200" cy="5249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MAST RP side view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581032" y="2539737"/>
            <a:ext cx="1073768" cy="1233700"/>
          </a:xfrm>
          <a:prstGeom prst="ellipse">
            <a:avLst/>
          </a:prstGeom>
          <a:noFill/>
          <a:ln w="50800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49243" y="2539737"/>
            <a:ext cx="1073768" cy="916200"/>
          </a:xfrm>
          <a:prstGeom prst="ellipse">
            <a:avLst/>
          </a:prstGeom>
          <a:noFill/>
          <a:ln w="50800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P_setup_1_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0"/>
            <a:ext cx="5372100" cy="20838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Oval 21"/>
          <p:cNvSpPr/>
          <p:nvPr/>
        </p:nvSpPr>
        <p:spPr>
          <a:xfrm>
            <a:off x="3612532" y="711837"/>
            <a:ext cx="1073768" cy="916200"/>
          </a:xfrm>
          <a:prstGeom prst="ellipse">
            <a:avLst/>
          </a:prstGeom>
          <a:noFill/>
          <a:ln w="50800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76532" y="196586"/>
            <a:ext cx="1327768" cy="1632213"/>
          </a:xfrm>
          <a:prstGeom prst="ellipse">
            <a:avLst/>
          </a:prstGeom>
          <a:noFill/>
          <a:ln w="50800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4" idx="4"/>
          </p:cNvCxnSpPr>
          <p:nvPr/>
        </p:nvCxnSpPr>
        <p:spPr>
          <a:xfrm flipV="1">
            <a:off x="7676532" y="1828799"/>
            <a:ext cx="663884" cy="2247901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0" idx="5"/>
          </p:cNvCxnSpPr>
          <p:nvPr/>
        </p:nvCxnSpPr>
        <p:spPr>
          <a:xfrm flipH="1" flipV="1">
            <a:off x="6497550" y="3592766"/>
            <a:ext cx="1178982" cy="483934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1" idx="0"/>
          </p:cNvCxnSpPr>
          <p:nvPr/>
        </p:nvCxnSpPr>
        <p:spPr>
          <a:xfrm flipH="1">
            <a:off x="1686127" y="1003300"/>
            <a:ext cx="791445" cy="1536437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77572" y="1003300"/>
            <a:ext cx="1134960" cy="22860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73471" y="3967202"/>
            <a:ext cx="87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Linkbox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020933" y="356969"/>
            <a:ext cx="1349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Cube/ </a:t>
            </a:r>
          </a:p>
          <a:p>
            <a:r>
              <a:rPr lang="en-US" dirty="0" smtClean="0"/>
              <a:t>Garage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81032" y="6210300"/>
            <a:ext cx="3962400" cy="457200"/>
          </a:xfrm>
        </p:spPr>
        <p:txBody>
          <a:bodyPr/>
          <a:lstStyle/>
          <a:p>
            <a:r>
              <a:rPr lang="en-US" dirty="0" smtClean="0"/>
              <a:t>2.3 Experimental Design. Electronics &amp; DAQ Design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92228" y="2059500"/>
            <a:ext cx="106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9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 descr="Probe_retracted_cad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0" y="2299703"/>
            <a:ext cx="4413250" cy="409263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525371" y="3646621"/>
            <a:ext cx="2051423" cy="1871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P_assembly1_cad_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54" y="134915"/>
            <a:ext cx="2114179" cy="196058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664571" y="476250"/>
            <a:ext cx="397934" cy="37253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0" idx="2"/>
            <a:endCxn id="18" idx="2"/>
          </p:cNvCxnSpPr>
          <p:nvPr/>
        </p:nvCxnSpPr>
        <p:spPr>
          <a:xfrm flipH="1">
            <a:off x="5525371" y="662517"/>
            <a:ext cx="139200" cy="3920066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62505" y="736600"/>
            <a:ext cx="1514289" cy="37084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able_connector_image.jp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0014">
            <a:off x="-703056" y="2905987"/>
            <a:ext cx="6758730" cy="226439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6843369" y="4423833"/>
            <a:ext cx="584572" cy="52070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147483" y="4582583"/>
            <a:ext cx="2207684" cy="18097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3" idx="0"/>
            <a:endCxn id="42" idx="0"/>
          </p:cNvCxnSpPr>
          <p:nvPr/>
        </p:nvCxnSpPr>
        <p:spPr>
          <a:xfrm flipV="1">
            <a:off x="4251325" y="4423833"/>
            <a:ext cx="2884330" cy="1587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2" idx="5"/>
          </p:cNvCxnSpPr>
          <p:nvPr/>
        </p:nvCxnSpPr>
        <p:spPr>
          <a:xfrm flipV="1">
            <a:off x="4942417" y="4868279"/>
            <a:ext cx="2399915" cy="134202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1"/>
          </p:nvPr>
        </p:nvSpPr>
        <p:spPr>
          <a:xfrm>
            <a:off x="1274234" y="1407584"/>
            <a:ext cx="3932765" cy="2730500"/>
          </a:xfrm>
        </p:spPr>
        <p:txBody>
          <a:bodyPr>
            <a:normAutofit/>
          </a:bodyPr>
          <a:lstStyle/>
          <a:p>
            <a:r>
              <a:rPr lang="en-US" dirty="0" smtClean="0"/>
              <a:t>MAST </a:t>
            </a:r>
            <a:r>
              <a:rPr lang="en-US" dirty="0"/>
              <a:t>will connect non terminated cable ends from </a:t>
            </a:r>
            <a:r>
              <a:rPr lang="en-US" dirty="0" smtClean="0"/>
              <a:t>detectors </a:t>
            </a:r>
            <a:r>
              <a:rPr lang="en-US" dirty="0"/>
              <a:t>to </a:t>
            </a:r>
            <a:r>
              <a:rPr lang="en-US" dirty="0" smtClean="0"/>
              <a:t>RP connector</a:t>
            </a:r>
            <a:endParaRPr lang="en-US" dirty="0"/>
          </a:p>
          <a:p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11668" y="310443"/>
            <a:ext cx="5767915" cy="991307"/>
          </a:xfrm>
        </p:spPr>
        <p:txBody>
          <a:bodyPr>
            <a:normAutofit/>
          </a:bodyPr>
          <a:lstStyle/>
          <a:p>
            <a:r>
              <a:rPr lang="en-US" dirty="0" smtClean="0"/>
              <a:t>MAST RP Access Cube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163733"/>
            <a:ext cx="3962400" cy="457200"/>
          </a:xfrm>
        </p:spPr>
        <p:txBody>
          <a:bodyPr/>
          <a:lstStyle/>
          <a:p>
            <a:r>
              <a:rPr lang="en-US" dirty="0" smtClean="0"/>
              <a:t>2.3 Experimental Design. Electronics &amp; DAQ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8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nkbox_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6435" y="2461300"/>
            <a:ext cx="3801954" cy="3905833"/>
          </a:xfrm>
          <a:prstGeom prst="rect">
            <a:avLst/>
          </a:prstGeom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11668" y="310443"/>
            <a:ext cx="5767915" cy="991307"/>
          </a:xfrm>
        </p:spPr>
        <p:txBody>
          <a:bodyPr>
            <a:normAutofit/>
          </a:bodyPr>
          <a:lstStyle/>
          <a:p>
            <a:r>
              <a:rPr lang="en-US" dirty="0" smtClean="0"/>
              <a:t>MAST RP </a:t>
            </a:r>
            <a:r>
              <a:rPr lang="en-US" dirty="0" err="1" smtClean="0"/>
              <a:t>Linkbox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"/>
          </p:nvPr>
        </p:nvSpPr>
        <p:spPr>
          <a:xfrm>
            <a:off x="412751" y="1613958"/>
            <a:ext cx="3932765" cy="4392083"/>
          </a:xfrm>
        </p:spPr>
        <p:txBody>
          <a:bodyPr>
            <a:normAutofit/>
          </a:bodyPr>
          <a:lstStyle/>
          <a:p>
            <a:r>
              <a:rPr lang="en-US" dirty="0" smtClean="0"/>
              <a:t>4 preamplifiers stored inside </a:t>
            </a:r>
            <a:r>
              <a:rPr lang="en-US" dirty="0" err="1" smtClean="0"/>
              <a:t>linkbox</a:t>
            </a:r>
            <a:endParaRPr lang="en-US" dirty="0" smtClean="0"/>
          </a:p>
          <a:p>
            <a:r>
              <a:rPr lang="en-US" dirty="0" smtClean="0"/>
              <a:t>MAST will connect non terminated cable ends from preamplifiers to RP</a:t>
            </a:r>
          </a:p>
          <a:p>
            <a:r>
              <a:rPr lang="en-US" dirty="0" smtClean="0"/>
              <a:t>Bias supply and power supply cables to preamp will run into </a:t>
            </a:r>
            <a:r>
              <a:rPr lang="en-US" dirty="0" err="1" smtClean="0"/>
              <a:t>linkbox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616820" y="3026835"/>
            <a:ext cx="4019180" cy="317288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P_assembly1_cad_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54" y="134915"/>
            <a:ext cx="2114179" cy="196058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239000" y="641350"/>
            <a:ext cx="486833" cy="37253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0" idx="2"/>
          </p:cNvCxnSpPr>
          <p:nvPr/>
        </p:nvCxnSpPr>
        <p:spPr>
          <a:xfrm flipH="1">
            <a:off x="4864495" y="827617"/>
            <a:ext cx="2374505" cy="2982383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25833" y="827617"/>
            <a:ext cx="814917" cy="335280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reamplifier_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0" y="2039635"/>
            <a:ext cx="1140953" cy="947207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2.3 Experimental Design. Electronics &amp; DAQ Design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59507" y="5802868"/>
            <a:ext cx="106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18]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4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ckmount_computer_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90" y="2602970"/>
            <a:ext cx="4229101" cy="1571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17662"/>
          </a:xfrm>
        </p:spPr>
        <p:txBody>
          <a:bodyPr>
            <a:normAutofit/>
          </a:bodyPr>
          <a:lstStyle/>
          <a:p>
            <a:r>
              <a:rPr lang="en-US" dirty="0" smtClean="0"/>
              <a:t>Hardware</a:t>
            </a:r>
            <a:br>
              <a:rPr lang="en-US" dirty="0" smtClean="0"/>
            </a:br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095500"/>
            <a:ext cx="3749040" cy="3975100"/>
          </a:xfrm>
        </p:spPr>
        <p:txBody>
          <a:bodyPr/>
          <a:lstStyle/>
          <a:p>
            <a:r>
              <a:rPr lang="en-US" dirty="0" smtClean="0"/>
              <a:t>10m from MAST RP</a:t>
            </a:r>
          </a:p>
          <a:p>
            <a:pPr lvl="1"/>
            <a:r>
              <a:rPr lang="en-US" dirty="0" smtClean="0"/>
              <a:t>4 </a:t>
            </a:r>
            <a:r>
              <a:rPr lang="en-US" dirty="0" smtClean="0"/>
              <a:t>amplifiers</a:t>
            </a:r>
          </a:p>
          <a:p>
            <a:pPr lvl="1"/>
            <a:r>
              <a:rPr lang="en-US" dirty="0" smtClean="0"/>
              <a:t>1 NIM BIN</a:t>
            </a:r>
          </a:p>
          <a:p>
            <a:pPr lvl="1"/>
            <a:r>
              <a:rPr lang="en-US" dirty="0" smtClean="0"/>
              <a:t>1 rack mount computer </a:t>
            </a:r>
          </a:p>
          <a:p>
            <a:pPr lvl="1"/>
            <a:r>
              <a:rPr lang="en-US" dirty="0" smtClean="0"/>
              <a:t>1 PCI extension box</a:t>
            </a:r>
          </a:p>
          <a:p>
            <a:pPr lvl="1"/>
            <a:r>
              <a:rPr lang="en-US" dirty="0" smtClean="0"/>
              <a:t>4 power supplies for detector bias Voltage</a:t>
            </a:r>
            <a:endParaRPr lang="en-US" dirty="0"/>
          </a:p>
        </p:txBody>
      </p:sp>
      <p:pic>
        <p:nvPicPr>
          <p:cNvPr id="6" name="Picture 5" descr="amplifier_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19" y="4237242"/>
            <a:ext cx="489255" cy="2188163"/>
          </a:xfrm>
          <a:prstGeom prst="rect">
            <a:avLst/>
          </a:prstGeom>
        </p:spPr>
      </p:pic>
      <p:pic>
        <p:nvPicPr>
          <p:cNvPr id="7" name="Picture 6" descr="PCI_extension_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22" y="568913"/>
            <a:ext cx="1981478" cy="2179078"/>
          </a:xfrm>
          <a:prstGeom prst="rect">
            <a:avLst/>
          </a:prstGeom>
        </p:spPr>
      </p:pic>
      <p:pic>
        <p:nvPicPr>
          <p:cNvPr id="9" name="Picture 8" descr="NIMBIN_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18" y="4336272"/>
            <a:ext cx="2315424" cy="2023717"/>
          </a:xfrm>
          <a:prstGeom prst="rect">
            <a:avLst/>
          </a:prstGeom>
        </p:spPr>
      </p:pic>
      <p:pic>
        <p:nvPicPr>
          <p:cNvPr id="10" name="Picture 9" descr="HV_power_supply_im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0" y="4237242"/>
            <a:ext cx="816431" cy="2134966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2.3 Experimental Design. Electronics &amp; DAQ Design</a:t>
            </a:r>
            <a:endParaRPr lang="en-US" dirty="0"/>
          </a:p>
        </p:txBody>
      </p:sp>
      <p:pic>
        <p:nvPicPr>
          <p:cNvPr id="12" name="Picture 11" descr="RP pla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8" y="568913"/>
            <a:ext cx="2349788" cy="21790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40192" y="6372208"/>
            <a:ext cx="142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[Images 19-23]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4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ata_f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67" y="0"/>
            <a:ext cx="33138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85862"/>
          </a:xfrm>
        </p:spPr>
        <p:txBody>
          <a:bodyPr>
            <a:normAutofit/>
          </a:bodyPr>
          <a:lstStyle/>
          <a:p>
            <a:r>
              <a:rPr lang="en-US" dirty="0" smtClean="0"/>
              <a:t>Data Files (HDF)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6388100" cy="3975100"/>
          </a:xfrm>
        </p:spPr>
        <p:txBody>
          <a:bodyPr/>
          <a:lstStyle/>
          <a:p>
            <a:r>
              <a:rPr lang="en-US" dirty="0" smtClean="0"/>
              <a:t>Data file sizes</a:t>
            </a:r>
          </a:p>
          <a:p>
            <a:pPr lvl="1"/>
            <a:r>
              <a:rPr lang="en-US" dirty="0" smtClean="0"/>
              <a:t>23MB per channel per shot</a:t>
            </a:r>
          </a:p>
          <a:p>
            <a:pPr lvl="1"/>
            <a:r>
              <a:rPr lang="en-US" dirty="0" smtClean="0"/>
              <a:t>92MB per shot for all channels</a:t>
            </a:r>
          </a:p>
          <a:p>
            <a:pPr lvl="1"/>
            <a:r>
              <a:rPr lang="en-US" dirty="0" smtClean="0"/>
              <a:t>46GB for 10 days (2 weeks) data collection</a:t>
            </a:r>
          </a:p>
          <a:p>
            <a:pPr lvl="1"/>
            <a:r>
              <a:rPr lang="en-US" dirty="0" smtClean="0"/>
              <a:t>92GB for 4 weeks data collection</a:t>
            </a:r>
          </a:p>
          <a:p>
            <a:r>
              <a:rPr lang="en-US" dirty="0" smtClean="0"/>
              <a:t>Data Storage</a:t>
            </a:r>
          </a:p>
          <a:p>
            <a:pPr lvl="1"/>
            <a:r>
              <a:rPr lang="en-US" dirty="0" smtClean="0"/>
              <a:t>150GB onsite </a:t>
            </a:r>
            <a:r>
              <a:rPr lang="en-US" dirty="0" err="1" smtClean="0"/>
              <a:t>rackmount</a:t>
            </a:r>
            <a:r>
              <a:rPr lang="en-US" dirty="0" smtClean="0"/>
              <a:t> computer</a:t>
            </a:r>
          </a:p>
          <a:p>
            <a:pPr lvl="1"/>
            <a:r>
              <a:rPr lang="en-US" dirty="0" smtClean="0"/>
              <a:t>800GB FIU host computer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2.3 Experimental Design. Electronics &amp; DAQ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9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Data Collection: </a:t>
            </a:r>
            <a:r>
              <a:rPr lang="en-US" i="1" dirty="0" smtClean="0"/>
              <a:t>Round 2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noise diagnostics and Electrical Design Review</a:t>
            </a:r>
          </a:p>
          <a:p>
            <a:pPr lvl="1"/>
            <a:r>
              <a:rPr lang="en-US" dirty="0" smtClean="0"/>
              <a:t>January/March 2013</a:t>
            </a:r>
          </a:p>
          <a:p>
            <a:pPr lvl="1"/>
            <a:r>
              <a:rPr lang="en-US" dirty="0"/>
              <a:t>The Mega Amp Spherical </a:t>
            </a:r>
            <a:r>
              <a:rPr lang="en-US" dirty="0" err="1"/>
              <a:t>Tokamak</a:t>
            </a:r>
            <a:r>
              <a:rPr lang="en-US" dirty="0"/>
              <a:t> (MAST) at in the </a:t>
            </a:r>
            <a:r>
              <a:rPr lang="en-US" dirty="0" err="1"/>
              <a:t>Culham</a:t>
            </a:r>
            <a:r>
              <a:rPr lang="en-US" dirty="0"/>
              <a:t> Centre for Fusion Energy (CCFE) in the United </a:t>
            </a:r>
            <a:r>
              <a:rPr lang="en-US" dirty="0" smtClean="0"/>
              <a:t>Kingdom</a:t>
            </a:r>
          </a:p>
          <a:p>
            <a:r>
              <a:rPr lang="en-US" dirty="0" smtClean="0"/>
              <a:t>Diagnostic installation and subsequent data collection</a:t>
            </a:r>
          </a:p>
          <a:p>
            <a:pPr lvl="1"/>
            <a:r>
              <a:rPr lang="en-US" dirty="0" smtClean="0"/>
              <a:t>May/ June 2013</a:t>
            </a:r>
          </a:p>
          <a:p>
            <a:pPr lvl="1"/>
            <a:r>
              <a:rPr lang="en-US" dirty="0" smtClean="0"/>
              <a:t>The Mega Amp Spherical </a:t>
            </a:r>
            <a:r>
              <a:rPr lang="en-US" dirty="0" err="1" smtClean="0"/>
              <a:t>Tokamak</a:t>
            </a:r>
            <a:r>
              <a:rPr lang="en-US" dirty="0" smtClean="0"/>
              <a:t> (MAST) at in the </a:t>
            </a:r>
            <a:r>
              <a:rPr lang="en-US" dirty="0" err="1" smtClean="0"/>
              <a:t>Culham</a:t>
            </a:r>
            <a:r>
              <a:rPr lang="en-US" dirty="0" smtClean="0"/>
              <a:t> Centre for Fusion Energy (CCFE) in the United Kingdom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3. Data Collection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rge_data_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96" y="1371600"/>
            <a:ext cx="9113474" cy="483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4. Data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1941689"/>
          </a:xfrm>
        </p:spPr>
        <p:txBody>
          <a:bodyPr/>
          <a:lstStyle/>
          <a:p>
            <a:r>
              <a:rPr lang="en-US" dirty="0" smtClean="0"/>
              <a:t>Example of pulse signals, 5.5 MeV alpha particles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4. Data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roidal_coo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04" y="1612900"/>
            <a:ext cx="6381496" cy="4786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Confined Plasma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62400" cy="1473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Poloidal</a:t>
            </a:r>
            <a:r>
              <a:rPr lang="en-US" dirty="0" smtClean="0"/>
              <a:t> &amp; </a:t>
            </a:r>
            <a:r>
              <a:rPr lang="en-US" dirty="0" err="1" smtClean="0"/>
              <a:t>toroidal</a:t>
            </a:r>
            <a:r>
              <a:rPr lang="en-US" dirty="0" smtClean="0"/>
              <a:t> direction</a:t>
            </a:r>
          </a:p>
          <a:p>
            <a:r>
              <a:rPr lang="en-US" dirty="0" smtClean="0"/>
              <a:t>Temperature 10^8 K</a:t>
            </a:r>
          </a:p>
          <a:p>
            <a:r>
              <a:rPr lang="en-US" dirty="0" smtClean="0"/>
              <a:t>Magnetic field .5T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1. Background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68714" y="5250934"/>
            <a:ext cx="96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1]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66" y="4000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Peaks for </a:t>
            </a:r>
            <a:br>
              <a:rPr lang="en-US" dirty="0" smtClean="0"/>
            </a:br>
            <a:r>
              <a:rPr lang="en-US" dirty="0" smtClean="0"/>
              <a:t>Protons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4. Data Analysis</a:t>
            </a:r>
            <a:endParaRPr lang="en-US" dirty="0"/>
          </a:p>
        </p:txBody>
      </p:sp>
      <p:pic>
        <p:nvPicPr>
          <p:cNvPr id="10" name="Picture 9" descr="microseconds_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1974443"/>
            <a:ext cx="7800127" cy="41977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46304" y="1974443"/>
            <a:ext cx="7181596" cy="4197757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arge_data_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66" y="400050"/>
            <a:ext cx="4317538" cy="2292350"/>
          </a:xfrm>
          <a:prstGeom prst="rect">
            <a:avLst/>
          </a:prstGeom>
        </p:spPr>
      </p:pic>
      <p:sp>
        <p:nvSpPr>
          <p:cNvPr id="12" name="Double Bracket 11"/>
          <p:cNvSpPr/>
          <p:nvPr/>
        </p:nvSpPr>
        <p:spPr>
          <a:xfrm>
            <a:off x="5956300" y="757270"/>
            <a:ext cx="419100" cy="1549400"/>
          </a:xfrm>
          <a:prstGeom prst="bracketPair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00" y="0"/>
            <a:ext cx="2730500" cy="1143000"/>
          </a:xfrm>
        </p:spPr>
        <p:txBody>
          <a:bodyPr/>
          <a:lstStyle/>
          <a:p>
            <a:r>
              <a:rPr lang="en-US" dirty="0" smtClean="0"/>
              <a:t>Bin Peaks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21400" y="6210300"/>
            <a:ext cx="3962400" cy="457200"/>
          </a:xfrm>
        </p:spPr>
        <p:txBody>
          <a:bodyPr/>
          <a:lstStyle/>
          <a:p>
            <a:r>
              <a:rPr lang="en-US" dirty="0" smtClean="0"/>
              <a:t>4. Data Analysis</a:t>
            </a:r>
            <a:endParaRPr lang="en-US" dirty="0"/>
          </a:p>
        </p:txBody>
      </p:sp>
      <p:pic>
        <p:nvPicPr>
          <p:cNvPr id="6" name="Picture 5" descr="histogram_5_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1616074"/>
            <a:ext cx="6515100" cy="50514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527300" y="1727200"/>
            <a:ext cx="6324600" cy="4940299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arge_data_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329827"/>
            <a:ext cx="4273451" cy="2268943"/>
          </a:xfrm>
          <a:prstGeom prst="rect">
            <a:avLst/>
          </a:prstGeom>
        </p:spPr>
      </p:pic>
      <p:sp>
        <p:nvSpPr>
          <p:cNvPr id="8" name="Double Bracket 7"/>
          <p:cNvSpPr/>
          <p:nvPr/>
        </p:nvSpPr>
        <p:spPr>
          <a:xfrm>
            <a:off x="1473200" y="693770"/>
            <a:ext cx="419100" cy="1549400"/>
          </a:xfrm>
          <a:prstGeom prst="bracketPair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2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 Particles </a:t>
            </a:r>
            <a:br>
              <a:rPr lang="en-US" dirty="0" smtClean="0"/>
            </a:br>
            <a:r>
              <a:rPr lang="en-US" dirty="0" smtClean="0"/>
              <a:t>Detected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4. Data Analysis</a:t>
            </a:r>
            <a:endParaRPr lang="en-US" dirty="0"/>
          </a:p>
        </p:txBody>
      </p:sp>
      <p:pic>
        <p:nvPicPr>
          <p:cNvPr id="6" name="Picture 5" descr="total_particles_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739900"/>
            <a:ext cx="6180667" cy="4635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 descr="histogram_5_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357220"/>
            <a:ext cx="4241800" cy="3181350"/>
          </a:xfrm>
          <a:prstGeom prst="rect">
            <a:avLst/>
          </a:prstGeom>
        </p:spPr>
      </p:pic>
      <p:sp>
        <p:nvSpPr>
          <p:cNvPr id="12" name="Double Bracket 11"/>
          <p:cNvSpPr/>
          <p:nvPr/>
        </p:nvSpPr>
        <p:spPr>
          <a:xfrm>
            <a:off x="7848600" y="622300"/>
            <a:ext cx="609600" cy="2916270"/>
          </a:xfrm>
          <a:prstGeom prst="bracketPair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10000" y="3538570"/>
            <a:ext cx="4127500" cy="90643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8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rimental_rat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2" y="3909431"/>
            <a:ext cx="6055784" cy="1881919"/>
          </a:xfrm>
          <a:prstGeom prst="rect">
            <a:avLst/>
          </a:prstGeom>
          <a:noFill/>
        </p:spPr>
      </p:pic>
      <p:sp>
        <p:nvSpPr>
          <p:cNvPr id="18" name="Rounded Rectangle 17"/>
          <p:cNvSpPr/>
          <p:nvPr/>
        </p:nvSpPr>
        <p:spPr>
          <a:xfrm>
            <a:off x="0" y="-6685"/>
            <a:ext cx="4878916" cy="3916115"/>
          </a:xfrm>
          <a:prstGeom prst="roundRect">
            <a:avLst>
              <a:gd name="adj" fmla="val 1153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37273" y="178413"/>
            <a:ext cx="4398228" cy="3522437"/>
            <a:chOff x="165100" y="278497"/>
            <a:chExt cx="8775700" cy="6346546"/>
          </a:xfrm>
        </p:grpSpPr>
        <p:pic>
          <p:nvPicPr>
            <p:cNvPr id="13" name="Picture 12" descr="microseconds_im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00" y="278497"/>
              <a:ext cx="5054860" cy="2720350"/>
            </a:xfrm>
            <a:prstGeom prst="rect">
              <a:avLst/>
            </a:prstGeom>
          </p:spPr>
        </p:pic>
        <p:pic>
          <p:nvPicPr>
            <p:cNvPr id="6" name="Picture 5" descr="total_particles_im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027" y="3564343"/>
              <a:ext cx="4080933" cy="3060700"/>
            </a:xfrm>
            <a:prstGeom prst="rect">
              <a:avLst/>
            </a:prstGeom>
          </p:spPr>
        </p:pic>
        <p:pic>
          <p:nvPicPr>
            <p:cNvPr id="10" name="Picture 9" descr="histogram_5_im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100" y="1592667"/>
              <a:ext cx="3949700" cy="2962275"/>
            </a:xfrm>
            <a:prstGeom prst="rect">
              <a:avLst/>
            </a:prstGeom>
          </p:spPr>
        </p:pic>
        <p:sp>
          <p:nvSpPr>
            <p:cNvPr id="12" name="Double Bracket 11"/>
            <p:cNvSpPr/>
            <p:nvPr/>
          </p:nvSpPr>
          <p:spPr>
            <a:xfrm>
              <a:off x="7759700" y="1866899"/>
              <a:ext cx="609600" cy="2688043"/>
            </a:xfrm>
            <a:prstGeom prst="bracketPair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3517900" y="4554942"/>
              <a:ext cx="4330700" cy="84255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ight Arrow 14"/>
            <p:cNvSpPr/>
            <p:nvPr/>
          </p:nvSpPr>
          <p:spPr>
            <a:xfrm rot="1429674">
              <a:off x="4997149" y="1366199"/>
              <a:ext cx="1168400" cy="27647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_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4" y="5791350"/>
            <a:ext cx="3821083" cy="531158"/>
          </a:xfrm>
          <a:prstGeom prst="rect">
            <a:avLst/>
          </a:prstGeom>
        </p:spPr>
      </p:pic>
      <p:pic>
        <p:nvPicPr>
          <p:cNvPr id="5" name="Picture 4" descr="A_thet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4" y="6198153"/>
            <a:ext cx="6189280" cy="49051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66750" y="56899"/>
            <a:ext cx="7893050" cy="854106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Emissivity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"/>
          </p:nvPr>
        </p:nvSpPr>
        <p:spPr>
          <a:xfrm>
            <a:off x="5473277" y="1047295"/>
            <a:ext cx="3353223" cy="32072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atio of particles detected (counted) and MAST global yield rate proportional to below expression</a:t>
            </a:r>
          </a:p>
          <a:p>
            <a:r>
              <a:rPr lang="en-US" dirty="0" smtClean="0"/>
              <a:t>Simple models of emissivity will be fitted to data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482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Tentative Timeline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5932982"/>
              </p:ext>
            </p:extLst>
          </p:nvPr>
        </p:nvGraphicFramePr>
        <p:xfrm>
          <a:off x="914400" y="1447800"/>
          <a:ext cx="7312378" cy="4563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267"/>
                <a:gridCol w="4967111"/>
              </a:tblGrid>
              <a:tr h="507059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GOALS</a:t>
                      </a:r>
                      <a:endParaRPr lang="en-US" dirty="0"/>
                    </a:p>
                  </a:txBody>
                  <a:tcPr/>
                </a:tc>
              </a:tr>
              <a:tr h="507059">
                <a:tc>
                  <a:txBody>
                    <a:bodyPr/>
                    <a:lstStyle/>
                    <a:p>
                      <a:r>
                        <a:rPr lang="en-US" dirty="0" smtClean="0"/>
                        <a:t>SUMMER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Diagnostic</a:t>
                      </a:r>
                      <a:r>
                        <a:rPr lang="en-US" baseline="0" dirty="0" smtClean="0"/>
                        <a:t> design/ assembly/ testing</a:t>
                      </a:r>
                      <a:endParaRPr lang="en-US" dirty="0"/>
                    </a:p>
                  </a:txBody>
                  <a:tcPr/>
                </a:tc>
              </a:tr>
              <a:tr h="507059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</a:t>
                      </a:r>
                      <a:r>
                        <a:rPr lang="en-US" baseline="0" dirty="0" smtClean="0"/>
                        <a:t> summer goal</a:t>
                      </a:r>
                      <a:r>
                        <a:rPr lang="en-US" dirty="0" smtClean="0"/>
                        <a:t>, apply for 2014 fellowship </a:t>
                      </a:r>
                      <a:endParaRPr lang="en-US" dirty="0"/>
                    </a:p>
                  </a:txBody>
                  <a:tcPr/>
                </a:tc>
              </a:tr>
              <a:tr h="507059">
                <a:tc>
                  <a:txBody>
                    <a:bodyPr/>
                    <a:lstStyle/>
                    <a:p>
                      <a:r>
                        <a:rPr lang="en-US" dirty="0" smtClean="0"/>
                        <a:t>SPRING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testing &amp; Electrical Design Review at MAST</a:t>
                      </a:r>
                      <a:endParaRPr lang="en-US" dirty="0"/>
                    </a:p>
                  </a:txBody>
                  <a:tcPr/>
                </a:tc>
              </a:tr>
              <a:tr h="507059">
                <a:tc>
                  <a:txBody>
                    <a:bodyPr/>
                    <a:lstStyle/>
                    <a:p>
                      <a:r>
                        <a:rPr lang="en-US" smtClean="0"/>
                        <a:t>SUMMER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Diagnostic installation and data collection</a:t>
                      </a:r>
                      <a:endParaRPr lang="en-US" dirty="0"/>
                    </a:p>
                  </a:txBody>
                  <a:tcPr/>
                </a:tc>
              </a:tr>
              <a:tr h="507059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analysis, dissertation, apply for 2015</a:t>
                      </a:r>
                      <a:r>
                        <a:rPr lang="en-US" baseline="0" dirty="0" smtClean="0"/>
                        <a:t> fellowship</a:t>
                      </a:r>
                      <a:endParaRPr lang="en-US" dirty="0"/>
                    </a:p>
                  </a:txBody>
                  <a:tcPr/>
                </a:tc>
              </a:tr>
              <a:tr h="507059">
                <a:tc>
                  <a:txBody>
                    <a:bodyPr/>
                    <a:lstStyle/>
                    <a:p>
                      <a:r>
                        <a:rPr lang="en-US" dirty="0" smtClean="0"/>
                        <a:t>SPRING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analysis,</a:t>
                      </a:r>
                      <a:r>
                        <a:rPr lang="en-US" baseline="0" dirty="0" smtClean="0"/>
                        <a:t> dissertation</a:t>
                      </a:r>
                      <a:endParaRPr lang="en-US" dirty="0"/>
                    </a:p>
                  </a:txBody>
                  <a:tcPr/>
                </a:tc>
              </a:tr>
              <a:tr h="507059">
                <a:tc>
                  <a:txBody>
                    <a:bodyPr/>
                    <a:lstStyle/>
                    <a:p>
                      <a:r>
                        <a:rPr lang="en-US" dirty="0" smtClean="0"/>
                        <a:t>SUMMER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paper for publication</a:t>
                      </a:r>
                      <a:r>
                        <a:rPr lang="en-US" baseline="0" dirty="0" smtClean="0"/>
                        <a:t>, dissertation</a:t>
                      </a:r>
                      <a:endParaRPr lang="en-US" dirty="0"/>
                    </a:p>
                  </a:txBody>
                  <a:tcPr/>
                </a:tc>
              </a:tr>
              <a:tr h="507059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Dissertation</a:t>
                      </a:r>
                      <a:r>
                        <a:rPr lang="en-US" baseline="0" dirty="0" smtClean="0"/>
                        <a:t> defense, submit paper for publication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5. Timeline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-336550"/>
            <a:ext cx="7772400" cy="1143000"/>
          </a:xfrm>
        </p:spPr>
        <p:txBody>
          <a:bodyPr/>
          <a:lstStyle/>
          <a:p>
            <a:r>
              <a:rPr lang="en-US" dirty="0" smtClean="0"/>
              <a:t>References- Images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807204" y="806450"/>
            <a:ext cx="4222496" cy="4718050"/>
          </a:xfrm>
        </p:spPr>
        <p:txBody>
          <a:bodyPr wrap="square"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1600" dirty="0" smtClean="0"/>
              <a:t>Spherical </a:t>
            </a:r>
            <a:r>
              <a:rPr lang="en-US" sz="1600" dirty="0" err="1"/>
              <a:t>Tokamaks</a:t>
            </a:r>
            <a:r>
              <a:rPr lang="en-US" sz="1600" dirty="0"/>
              <a:t> Image. 2009. Abingdon, </a:t>
            </a:r>
            <a:r>
              <a:rPr lang="en-US" sz="1600" dirty="0" err="1"/>
              <a:t>Oxfordshire</a:t>
            </a:r>
            <a:r>
              <a:rPr lang="en-US" sz="1600" dirty="0"/>
              <a:t>, UK. </a:t>
            </a:r>
            <a:r>
              <a:rPr lang="en-US" sz="1600" dirty="0" err="1"/>
              <a:t>Culhman</a:t>
            </a:r>
            <a:r>
              <a:rPr lang="en-US" sz="1600" dirty="0"/>
              <a:t> Centre for Fusion Energy: Research. 08/01/2012. &lt;http://</a:t>
            </a:r>
            <a:r>
              <a:rPr lang="en-US" sz="1600" dirty="0" err="1"/>
              <a:t>www.ccfe.ac.uk</a:t>
            </a:r>
            <a:r>
              <a:rPr lang="en-US" sz="1600" dirty="0"/>
              <a:t>/</a:t>
            </a:r>
            <a:r>
              <a:rPr lang="en-US" sz="1600" dirty="0" err="1"/>
              <a:t>st.aspx</a:t>
            </a:r>
            <a:r>
              <a:rPr lang="en-US" sz="1600" dirty="0"/>
              <a:t>&gt;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600" u="sng" dirty="0" err="1"/>
              <a:t>Tokamak</a:t>
            </a:r>
            <a:r>
              <a:rPr lang="en-US" sz="1600" u="sng" dirty="0"/>
              <a:t> Fields. </a:t>
            </a:r>
            <a:r>
              <a:rPr lang="en-US" sz="1600" dirty="0"/>
              <a:t>Encyclopedia of Earth. 09/01/2012. </a:t>
            </a:r>
            <a:r>
              <a:rPr lang="en-US" sz="1600" dirty="0" err="1"/>
              <a:t>imagehttp</a:t>
            </a:r>
            <a:r>
              <a:rPr lang="en-US" sz="1600" dirty="0"/>
              <a:t>://</a:t>
            </a:r>
            <a:r>
              <a:rPr lang="en-US" sz="1600" dirty="0" err="1"/>
              <a:t>www.eoearth.org</a:t>
            </a:r>
            <a:r>
              <a:rPr lang="en-US" sz="1600" dirty="0"/>
              <a:t>/article/</a:t>
            </a:r>
            <a:r>
              <a:rPr lang="en-US" sz="1600" dirty="0" err="1"/>
              <a:t>Nuclear_fusion_power</a:t>
            </a:r>
            <a:r>
              <a:rPr lang="en-US" sz="1600" dirty="0"/>
              <a:t>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1600" dirty="0" smtClean="0"/>
              <a:t>European </a:t>
            </a:r>
            <a:r>
              <a:rPr lang="en-US" sz="1600" dirty="0" smtClean="0"/>
              <a:t>Fusion Development Agreement (EFDA). </a:t>
            </a:r>
            <a:r>
              <a:rPr lang="en-US" sz="1600" u="sng" dirty="0" smtClean="0"/>
              <a:t>Heating of JET Plasmas.</a:t>
            </a:r>
            <a:r>
              <a:rPr lang="en-US" sz="1600" dirty="0" smtClean="0"/>
              <a:t> 2012. </a:t>
            </a:r>
            <a:r>
              <a:rPr lang="en-US" sz="1600" dirty="0" err="1" smtClean="0"/>
              <a:t>Garching</a:t>
            </a:r>
            <a:r>
              <a:rPr lang="en-US" sz="1600" dirty="0" smtClean="0"/>
              <a:t>, Germany. EFDA: Fusion. 08/01/2012.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://www.efda.org/fusion/focus-on/plasma-heating-current-drive/ohmic-heating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sz="1600" u="sng" dirty="0"/>
              <a:t>Fig. 1. Fundamental quantum mechanical phenomena. </a:t>
            </a:r>
            <a:r>
              <a:rPr lang="en-US" sz="1600" dirty="0"/>
              <a:t>2012. Victoria </a:t>
            </a:r>
            <a:r>
              <a:rPr lang="en-US" sz="1600" dirty="0" err="1"/>
              <a:t>Stafforda</a:t>
            </a:r>
            <a:r>
              <a:rPr lang="en-US" sz="1600" dirty="0"/>
              <a:t> Psychic Investigation. 09/20/2012. &lt;http://</a:t>
            </a:r>
            <a:r>
              <a:rPr lang="en-US" sz="1600" dirty="0" err="1"/>
              <a:t>victoriastaffordapsychicinvestigation.wordpress.com</a:t>
            </a:r>
            <a:r>
              <a:rPr lang="en-US" sz="1600" dirty="0"/>
              <a:t>/2012/07/01/line-19-a2a-semiconductor-heterostructures-schrodinger-quantum-confinement-5g-wow-seti/fig-1-fundamental-quantum-mechanical-phenomena-a-electron-reflection-and-interference-b-tunneling-effect-c-e-quantum-confinement/&gt;</a:t>
            </a:r>
          </a:p>
          <a:p>
            <a:pPr marL="514350" indent="-514350">
              <a:buFont typeface="+mj-lt"/>
              <a:buAutoNum type="arabicPeriod" startAt="6"/>
            </a:pPr>
            <a:endParaRPr lang="en-US" sz="1600" dirty="0" smtClean="0"/>
          </a:p>
          <a:p>
            <a:pPr marL="514350" indent="-514350">
              <a:buFont typeface="+mj-lt"/>
              <a:buAutoNum type="arabicPeriod" startAt="6"/>
            </a:pPr>
            <a:endParaRPr lang="en-US" sz="1600" dirty="0" smtClean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86004" y="806450"/>
            <a:ext cx="4521200" cy="52451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1600" dirty="0" smtClean="0"/>
              <a:t>Unreferenced images are created by author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An image depicting the </a:t>
            </a:r>
            <a:r>
              <a:rPr lang="en-US" sz="1600" dirty="0" err="1" smtClean="0"/>
              <a:t>poloidal</a:t>
            </a:r>
            <a:r>
              <a:rPr lang="en-US" sz="1600" dirty="0" smtClean="0"/>
              <a:t> (red, called theta) direction and the </a:t>
            </a:r>
            <a:r>
              <a:rPr lang="en-US" sz="1600" dirty="0" err="1" smtClean="0"/>
              <a:t>toroidal</a:t>
            </a:r>
            <a:r>
              <a:rPr lang="en-US" sz="1600" dirty="0" smtClean="0"/>
              <a:t> (blue, called phi) directions. 13 September 2006. Made in POV-Ray by Dave Burke. PNG File.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European Fusion Development Agreement (EFDA)</a:t>
            </a:r>
            <a:r>
              <a:rPr lang="en-US" sz="1600" u="sng" dirty="0" smtClean="0"/>
              <a:t>. Magnetic fields in a </a:t>
            </a:r>
            <a:r>
              <a:rPr lang="en-US" sz="1600" u="sng" dirty="0" err="1" smtClean="0"/>
              <a:t>tokamak</a:t>
            </a:r>
            <a:r>
              <a:rPr lang="en-US" sz="1600" u="sng" dirty="0" smtClean="0"/>
              <a:t>. </a:t>
            </a:r>
            <a:r>
              <a:rPr lang="en-US" sz="1600" dirty="0" smtClean="0"/>
              <a:t>2012. </a:t>
            </a:r>
            <a:r>
              <a:rPr lang="en-US" sz="1600" dirty="0" err="1" smtClean="0"/>
              <a:t>Garching</a:t>
            </a:r>
            <a:r>
              <a:rPr lang="en-US" sz="1600" dirty="0" smtClean="0"/>
              <a:t>, Germany. EFDA: Fusion. 08/01/2012. &lt;http://</a:t>
            </a:r>
            <a:r>
              <a:rPr lang="en-US" sz="1600" dirty="0" err="1" smtClean="0"/>
              <a:t>www.efda.org</a:t>
            </a:r>
            <a:r>
              <a:rPr lang="en-US" sz="1600" dirty="0" smtClean="0"/>
              <a:t>/fusion/focus-on/plasma-heating-current-drive/</a:t>
            </a:r>
            <a:r>
              <a:rPr lang="en-US" sz="1600" dirty="0" err="1" smtClean="0"/>
              <a:t>ohmic</a:t>
            </a:r>
            <a:r>
              <a:rPr lang="en-US" sz="1600" dirty="0" smtClean="0"/>
              <a:t>-heating/&gt;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Jeffrey </a:t>
            </a:r>
            <a:r>
              <a:rPr lang="en-US" sz="1600" dirty="0" err="1" smtClean="0"/>
              <a:t>Freidberg</a:t>
            </a:r>
            <a:r>
              <a:rPr lang="en-US" sz="1600" dirty="0" smtClean="0"/>
              <a:t>. Cover. </a:t>
            </a:r>
            <a:r>
              <a:rPr lang="en-US" sz="1600" u="sng" dirty="0" smtClean="0"/>
              <a:t>Plasma Physics and Fusion Energy</a:t>
            </a:r>
            <a:r>
              <a:rPr lang="en-US" sz="1600" dirty="0" smtClean="0"/>
              <a:t>. Cambridge University Press, 2008.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Spherical </a:t>
            </a:r>
            <a:r>
              <a:rPr lang="en-US" sz="1600" dirty="0" err="1" smtClean="0"/>
              <a:t>Tokamaks</a:t>
            </a:r>
            <a:r>
              <a:rPr lang="en-US" sz="1600" dirty="0" smtClean="0"/>
              <a:t> Image. 2009. Abingdon, </a:t>
            </a:r>
            <a:r>
              <a:rPr lang="en-US" sz="1600" dirty="0" err="1" smtClean="0"/>
              <a:t>Oxfordshire</a:t>
            </a:r>
            <a:r>
              <a:rPr lang="en-US" sz="1600" dirty="0" smtClean="0"/>
              <a:t>, UK. </a:t>
            </a:r>
            <a:r>
              <a:rPr lang="en-US" sz="1600" dirty="0" err="1" smtClean="0"/>
              <a:t>Culhman</a:t>
            </a:r>
            <a:r>
              <a:rPr lang="en-US" sz="1600" dirty="0" smtClean="0"/>
              <a:t> Centre for Fusion Energy: Research. 08/01/2012. &lt;http://</a:t>
            </a:r>
            <a:r>
              <a:rPr lang="en-US" sz="1600" dirty="0" err="1" smtClean="0"/>
              <a:t>www.ccfe.ac.uk</a:t>
            </a:r>
            <a:r>
              <a:rPr lang="en-US" sz="1600" dirty="0" smtClean="0"/>
              <a:t>/</a:t>
            </a:r>
            <a:r>
              <a:rPr lang="en-US" sz="1600" dirty="0" err="1" smtClean="0"/>
              <a:t>st.aspx</a:t>
            </a:r>
            <a:r>
              <a:rPr lang="en-US" sz="1600" dirty="0" smtClean="0"/>
              <a:t>&gt;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Princeton Plasma Physics Laboratory. National Spherical Torus Experiment. Princeton, New Jersey. Alternative Energy Action Now. 09/01/2012. &lt;http://</a:t>
            </a:r>
            <a:r>
              <a:rPr lang="en-US" sz="1600" dirty="0" err="1"/>
              <a:t>www.alternative</a:t>
            </a:r>
            <a:r>
              <a:rPr lang="en-US" sz="1600" dirty="0"/>
              <a:t>-energy-action-</a:t>
            </a:r>
            <a:r>
              <a:rPr lang="en-US" sz="1600" dirty="0" err="1"/>
              <a:t>now.com</a:t>
            </a:r>
            <a:r>
              <a:rPr lang="en-US" sz="1600" dirty="0"/>
              <a:t>/spherical-</a:t>
            </a:r>
            <a:r>
              <a:rPr lang="en-US" sz="1600" dirty="0" err="1"/>
              <a:t>tokamak.html</a:t>
            </a:r>
            <a:r>
              <a:rPr lang="en-US" sz="1600" dirty="0"/>
              <a:t>&gt;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404" y="-133350"/>
            <a:ext cx="7772400" cy="1143000"/>
          </a:xfrm>
        </p:spPr>
        <p:txBody>
          <a:bodyPr/>
          <a:lstStyle/>
          <a:p>
            <a:r>
              <a:rPr lang="en-US" dirty="0" smtClean="0"/>
              <a:t>References- Images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953000" y="1043517"/>
            <a:ext cx="4064000" cy="4718050"/>
          </a:xfrm>
        </p:spPr>
        <p:txBody>
          <a:bodyPr wrap="square">
            <a:no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en-US" sz="1600" dirty="0"/>
              <a:t>Scott Y. Allan. </a:t>
            </a:r>
            <a:r>
              <a:rPr lang="en-US" sz="1600" u="sng" dirty="0"/>
              <a:t>MAST Reciprocating Probe. </a:t>
            </a:r>
            <a:r>
              <a:rPr lang="en-US" sz="1600" dirty="0" err="1"/>
              <a:t>Culham</a:t>
            </a:r>
            <a:r>
              <a:rPr lang="en-US" sz="1600" dirty="0"/>
              <a:t> Centre for Fusion Energy. 2012. JPG File</a:t>
            </a:r>
            <a:r>
              <a:rPr lang="en-US" sz="1600" dirty="0" smtClean="0"/>
              <a:t>.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US" sz="1600" dirty="0" err="1" smtClean="0"/>
              <a:t>Linkbox</a:t>
            </a:r>
            <a:r>
              <a:rPr lang="en-US" sz="1600" dirty="0" smtClean="0"/>
              <a:t> </a:t>
            </a:r>
            <a:r>
              <a:rPr lang="en-US" sz="1600" dirty="0"/>
              <a:t>MAST Reciprocating Probe. CAD image created by the </a:t>
            </a:r>
            <a:r>
              <a:rPr lang="en-US" sz="1600" dirty="0" err="1"/>
              <a:t>Culham</a:t>
            </a:r>
            <a:r>
              <a:rPr lang="en-US" sz="1600" dirty="0"/>
              <a:t> Centre for Fusion Energy’s MAST Drawing Office. 2012. PDF </a:t>
            </a:r>
            <a:r>
              <a:rPr lang="en-US" sz="1600" dirty="0" smtClean="0"/>
              <a:t>File.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US" sz="1600" dirty="0" smtClean="0"/>
              <a:t>Please ask for user manual, CANBERRA 2111 Timing Filter Amplifier.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US" sz="1600" dirty="0" smtClean="0"/>
              <a:t>Please ask for user manual, ADNACO S2 Fiber Optic PCI Bus Extender.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US" sz="1600" dirty="0" smtClean="0"/>
              <a:t>Please ask for  user manual, </a:t>
            </a:r>
            <a:r>
              <a:rPr lang="en-US" sz="1600" dirty="0" err="1" smtClean="0"/>
              <a:t>SuperMicro</a:t>
            </a:r>
            <a:r>
              <a:rPr lang="en-US" sz="1600" dirty="0" smtClean="0"/>
              <a:t> 50161 MTF 1U </a:t>
            </a:r>
            <a:r>
              <a:rPr lang="en-US" sz="1600" dirty="0" err="1" smtClean="0"/>
              <a:t>Rackmount</a:t>
            </a:r>
            <a:r>
              <a:rPr lang="en-US" sz="1600" dirty="0" smtClean="0"/>
              <a:t> Server.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US" sz="1600" dirty="0" smtClean="0"/>
              <a:t>Please ask for user manual, CANBERRA 3002D 0-3 kV H.V. Power Supply.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US" sz="1600" dirty="0" smtClean="0"/>
              <a:t>Please ask for user manual, </a:t>
            </a:r>
            <a:r>
              <a:rPr lang="en-US" sz="1600" dirty="0" err="1" smtClean="0"/>
              <a:t>Tennelec</a:t>
            </a:r>
            <a:r>
              <a:rPr lang="en-US" sz="1600" dirty="0" smtClean="0"/>
              <a:t> TB-3 NIM BIN with TC-911 Power Supply System.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603504" y="1047750"/>
            <a:ext cx="4476496" cy="501015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10"/>
            </a:pPr>
            <a:r>
              <a:rPr lang="en-US" sz="1600" u="sng" dirty="0"/>
              <a:t>Figure </a:t>
            </a:r>
            <a:r>
              <a:rPr lang="en-US" sz="1600" u="sng" dirty="0" smtClean="0"/>
              <a:t>3.11</a:t>
            </a:r>
            <a:r>
              <a:rPr lang="en-US" sz="1600" dirty="0" smtClean="0"/>
              <a:t>. </a:t>
            </a:r>
            <a:r>
              <a:rPr lang="en-US" sz="1600"/>
              <a:t>Page </a:t>
            </a:r>
            <a:r>
              <a:rPr lang="en-US" sz="1600" smtClean="0"/>
              <a:t>51, </a:t>
            </a:r>
            <a:r>
              <a:rPr lang="en-US" sz="1600" dirty="0"/>
              <a:t>2007. </a:t>
            </a:r>
            <a:r>
              <a:rPr lang="en-US" sz="1600" u="sng" dirty="0"/>
              <a:t>Plasma Physics and Fusion Energy</a:t>
            </a:r>
            <a:r>
              <a:rPr lang="en-US" sz="1600" dirty="0"/>
              <a:t>. Jeffrey </a:t>
            </a:r>
            <a:r>
              <a:rPr lang="en-US" sz="1600" dirty="0" err="1"/>
              <a:t>Freidberg</a:t>
            </a:r>
            <a:r>
              <a:rPr lang="en-US" sz="1600" dirty="0"/>
              <a:t>. Cambridge University Press, 2007.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600" dirty="0" smtClean="0"/>
              <a:t>Side </a:t>
            </a:r>
            <a:r>
              <a:rPr lang="en-US" sz="1600" dirty="0" smtClean="0"/>
              <a:t>View of Assembled MAST Reciprocating Probe. CAD image created by the </a:t>
            </a:r>
            <a:r>
              <a:rPr lang="en-US" sz="1600" dirty="0" err="1" smtClean="0"/>
              <a:t>Culham</a:t>
            </a:r>
            <a:r>
              <a:rPr lang="en-US" sz="1600" dirty="0" smtClean="0"/>
              <a:t> Centre for Fusion Energy’s MAST Drawing Office. 2012. PDF File.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600" dirty="0" smtClean="0"/>
              <a:t>MAST Reciprocating Probe Access Cube. CAD image created by the </a:t>
            </a:r>
            <a:r>
              <a:rPr lang="en-US" sz="1600" dirty="0" err="1" smtClean="0"/>
              <a:t>Culham</a:t>
            </a:r>
            <a:r>
              <a:rPr lang="en-US" sz="1600" dirty="0" smtClean="0"/>
              <a:t> Centre for Fusion Energy’s MAST Drawing Office. 2012. PDF File.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600" dirty="0" smtClean="0"/>
              <a:t>Side View of MAST Reciprocating </a:t>
            </a:r>
            <a:r>
              <a:rPr lang="en-US" sz="1600" u="sng" dirty="0" smtClean="0"/>
              <a:t>Probe. </a:t>
            </a:r>
            <a:r>
              <a:rPr lang="en-US" sz="1600" dirty="0" smtClean="0"/>
              <a:t>CAD image created by the </a:t>
            </a:r>
            <a:r>
              <a:rPr lang="en-US" sz="1600" dirty="0" err="1" smtClean="0"/>
              <a:t>Culham</a:t>
            </a:r>
            <a:r>
              <a:rPr lang="en-US" sz="1600" dirty="0" smtClean="0"/>
              <a:t> Centre for Fusion Energy’s MAST Drawing Office. 2012. PDF File.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600" u="sng" dirty="0" smtClean="0"/>
              <a:t>Figure 11.8 and Figure 11.9</a:t>
            </a:r>
            <a:r>
              <a:rPr lang="en-US" sz="1600" dirty="0" smtClean="0"/>
              <a:t>. Page 262, 2007. </a:t>
            </a:r>
            <a:r>
              <a:rPr lang="en-US" sz="1600" u="sng" dirty="0" smtClean="0"/>
              <a:t>Plasma Physics and Fusion Energy</a:t>
            </a:r>
            <a:r>
              <a:rPr lang="en-US" sz="1600" dirty="0" smtClean="0"/>
              <a:t>. Jeffrey </a:t>
            </a:r>
            <a:r>
              <a:rPr lang="en-US" sz="1600" dirty="0" err="1" smtClean="0"/>
              <a:t>Freidberg</a:t>
            </a:r>
            <a:r>
              <a:rPr lang="en-US" sz="1600" dirty="0" smtClean="0"/>
              <a:t>. Cambridge University Press, 2007.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1600" dirty="0" err="1" smtClean="0"/>
              <a:t>Cecconello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 </a:t>
            </a:r>
            <a:r>
              <a:rPr lang="en-US" sz="1600" u="sng" dirty="0" smtClean="0"/>
              <a:t>FIG 2.</a:t>
            </a:r>
            <a:r>
              <a:rPr lang="en-US" sz="1600" dirty="0" smtClean="0"/>
              <a:t> MAST Neutron camera schematic. Rev </a:t>
            </a:r>
            <a:r>
              <a:rPr lang="en-US" sz="1600" dirty="0" err="1" smtClean="0"/>
              <a:t>Sci</a:t>
            </a:r>
            <a:r>
              <a:rPr lang="en-US" sz="1600" dirty="0" smtClean="0"/>
              <a:t> </a:t>
            </a:r>
            <a:r>
              <a:rPr lang="en-US" sz="1600" dirty="0" err="1" smtClean="0"/>
              <a:t>Instrum</a:t>
            </a:r>
            <a:r>
              <a:rPr lang="en-US" sz="1600" dirty="0" smtClean="0"/>
              <a:t>. </a:t>
            </a:r>
            <a:r>
              <a:rPr lang="en-US" sz="1600" b="1" dirty="0" smtClean="0"/>
              <a:t>81</a:t>
            </a:r>
            <a:r>
              <a:rPr lang="en-US" sz="1600" dirty="0" smtClean="0"/>
              <a:t>, 10D315 (2010).</a:t>
            </a:r>
          </a:p>
        </p:txBody>
      </p:sp>
    </p:spTree>
    <p:extLst>
      <p:ext uri="{BB962C8B-B14F-4D97-AF65-F5344CB8AC3E}">
        <p14:creationId xmlns:p14="http://schemas.microsoft.com/office/powerpoint/2010/main" val="334623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050"/>
            <a:ext cx="77724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603504" y="1289050"/>
            <a:ext cx="7863163" cy="4718050"/>
          </a:xfrm>
        </p:spPr>
        <p:txBody>
          <a:bodyPr wrap="square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J. A. </a:t>
            </a:r>
            <a:r>
              <a:rPr lang="en-US" sz="2000" dirty="0" err="1" smtClean="0"/>
              <a:t>Bittencourt</a:t>
            </a:r>
            <a:r>
              <a:rPr lang="en-US" sz="2000" dirty="0" smtClean="0"/>
              <a:t>, </a:t>
            </a:r>
            <a:r>
              <a:rPr lang="en-US" sz="2000" i="1" dirty="0" smtClean="0"/>
              <a:t>FUNDAMENTALS OF PLASMA PHYSICS</a:t>
            </a:r>
            <a:r>
              <a:rPr lang="en-US" sz="2000" dirty="0" smtClean="0"/>
              <a:t>. Springer Science + Business Media, LLC,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Edition, 2004.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W. U. </a:t>
            </a:r>
            <a:r>
              <a:rPr lang="en-US" sz="2000" dirty="0" err="1" smtClean="0"/>
              <a:t>Boeglin</a:t>
            </a:r>
            <a:r>
              <a:rPr lang="en-US" sz="2000" dirty="0" smtClean="0"/>
              <a:t>, R. Valenzuela Perez, D. S. Darrow, Rev. Sci. </a:t>
            </a:r>
            <a:r>
              <a:rPr lang="en-US" sz="2000" dirty="0" err="1" smtClean="0"/>
              <a:t>Instrum</a:t>
            </a:r>
            <a:r>
              <a:rPr lang="en-US" sz="2000" dirty="0" smtClean="0"/>
              <a:t>. </a:t>
            </a:r>
            <a:r>
              <a:rPr lang="en-US" sz="2000" b="1" dirty="0" smtClean="0"/>
              <a:t>81</a:t>
            </a:r>
            <a:r>
              <a:rPr lang="en-US" sz="2000" dirty="0" smtClean="0"/>
              <a:t> (2010) 10D301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Hans-Stephan Bosch, Rev. Sci. </a:t>
            </a:r>
            <a:r>
              <a:rPr lang="en-US" sz="2000" dirty="0" err="1" smtClean="0"/>
              <a:t>Instrum</a:t>
            </a:r>
            <a:r>
              <a:rPr lang="en-US" sz="2000" dirty="0" smtClean="0"/>
              <a:t>. </a:t>
            </a:r>
            <a:r>
              <a:rPr lang="en-US" sz="2000" b="1" dirty="0" smtClean="0"/>
              <a:t>61</a:t>
            </a:r>
            <a:r>
              <a:rPr lang="en-US" sz="2000" dirty="0" smtClean="0"/>
              <a:t>, 1699 (1990)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L. F. Delgado-</a:t>
            </a:r>
            <a:r>
              <a:rPr lang="en-US" sz="2000" dirty="0" err="1" smtClean="0"/>
              <a:t>Aparicio</a:t>
            </a:r>
            <a:r>
              <a:rPr lang="en-US" sz="2000" dirty="0" smtClean="0"/>
              <a:t>, et. al., J. of Appl. Phys. </a:t>
            </a:r>
            <a:r>
              <a:rPr lang="en-US" sz="2000" b="1" dirty="0" smtClean="0"/>
              <a:t>102</a:t>
            </a:r>
            <a:r>
              <a:rPr lang="en-US" sz="2000" dirty="0" smtClean="0"/>
              <a:t> (2007) </a:t>
            </a:r>
            <a:r>
              <a:rPr lang="en-US" sz="2000" dirty="0" smtClean="0"/>
              <a:t>073304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Jeffrey </a:t>
            </a:r>
            <a:r>
              <a:rPr lang="en-US" sz="2000" dirty="0" err="1"/>
              <a:t>Freidberg</a:t>
            </a:r>
            <a:r>
              <a:rPr lang="en-US" sz="2000" dirty="0"/>
              <a:t>, Plasma Physics and Fusion Energy. Cambridge University Press,2007.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Daniel H. Lo, R</a:t>
            </a:r>
            <a:r>
              <a:rPr lang="es-ES" sz="2000" dirty="0"/>
              <a:t>é</a:t>
            </a:r>
            <a:r>
              <a:rPr lang="en-US" sz="2000" dirty="0"/>
              <a:t>jean L. </a:t>
            </a:r>
            <a:r>
              <a:rPr lang="en-US" sz="2000" dirty="0" err="1"/>
              <a:t>Boivin</a:t>
            </a:r>
            <a:r>
              <a:rPr lang="en-US" sz="2000" dirty="0"/>
              <a:t>, and Richard D. </a:t>
            </a:r>
            <a:r>
              <a:rPr lang="en-US" sz="2000" dirty="0" err="1"/>
              <a:t>Petrasso</a:t>
            </a:r>
            <a:r>
              <a:rPr lang="en-US" sz="2000" dirty="0"/>
              <a:t> Rev. Sci. </a:t>
            </a:r>
            <a:r>
              <a:rPr lang="en-US" sz="2000" dirty="0" err="1"/>
              <a:t>Instrum</a:t>
            </a:r>
            <a:r>
              <a:rPr lang="en-US" sz="2000" dirty="0"/>
              <a:t>. </a:t>
            </a:r>
            <a:r>
              <a:rPr lang="en-US" sz="2000" b="1" dirty="0"/>
              <a:t>66</a:t>
            </a:r>
            <a:r>
              <a:rPr lang="en-US" sz="2000" dirty="0"/>
              <a:t>, 345 (1995)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J. D. Strachan, Rev. Sci. Instrum.</a:t>
            </a:r>
            <a:r>
              <a:rPr lang="en-US" sz="2000" b="1" dirty="0"/>
              <a:t>57</a:t>
            </a:r>
            <a:r>
              <a:rPr lang="en-US" sz="2000" dirty="0"/>
              <a:t>, 1771 (1986)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S. J. </a:t>
            </a:r>
            <a:r>
              <a:rPr lang="en-US" sz="2000" dirty="0" err="1"/>
              <a:t>Zweben</a:t>
            </a:r>
            <a:r>
              <a:rPr lang="en-US" sz="2000" dirty="0"/>
              <a:t>, Rev. Sci. Instrum.</a:t>
            </a:r>
            <a:r>
              <a:rPr lang="en-US" sz="2000" b="1" dirty="0"/>
              <a:t>57</a:t>
            </a:r>
            <a:r>
              <a:rPr lang="en-US" sz="2000" dirty="0"/>
              <a:t>, 1774 (1996)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S. J., </a:t>
            </a:r>
            <a:r>
              <a:rPr lang="en-US" sz="2000" dirty="0" err="1"/>
              <a:t>Zweben</a:t>
            </a:r>
            <a:r>
              <a:rPr lang="en-US" sz="2000" dirty="0"/>
              <a:t>, et al., </a:t>
            </a:r>
            <a:r>
              <a:rPr lang="en-US" sz="2000" dirty="0" err="1"/>
              <a:t>Nucl</a:t>
            </a:r>
            <a:r>
              <a:rPr lang="en-US" sz="2000" dirty="0"/>
              <a:t>. Fusion </a:t>
            </a:r>
            <a:r>
              <a:rPr lang="en-US" sz="2000" b="1" dirty="0"/>
              <a:t>35</a:t>
            </a:r>
            <a:r>
              <a:rPr lang="en-US" sz="2000" dirty="0"/>
              <a:t>, 893 (1995)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lical_field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417638"/>
            <a:ext cx="5219700" cy="4655060"/>
          </a:xfrm>
          <a:prstGeom prst="rect">
            <a:avLst/>
          </a:prstGeom>
          <a:ln w="63500">
            <a:solidFill>
              <a:schemeClr val="accent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Confined Plasma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24314" y="4425434"/>
            <a:ext cx="96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</a:t>
            </a:r>
            <a:r>
              <a:rPr lang="en-US" dirty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5" name="Picture 4" descr="51QWF0UrOe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05" y="1417638"/>
            <a:ext cx="2017395" cy="2857500"/>
          </a:xfrm>
          <a:prstGeom prst="rect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85914" y="6172200"/>
            <a:ext cx="96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2]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1. 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asher_new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34" y="2569473"/>
            <a:ext cx="1323648" cy="29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001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Alternate Washer</a:t>
            </a:r>
            <a:br>
              <a:rPr lang="en-US" dirty="0" smtClean="0"/>
            </a:br>
            <a:r>
              <a:rPr lang="en-US" dirty="0" smtClean="0"/>
              <a:t>to Change Collimator Size</a:t>
            </a:r>
            <a:endParaRPr lang="en-US" dirty="0"/>
          </a:p>
        </p:txBody>
      </p:sp>
      <p:pic>
        <p:nvPicPr>
          <p:cNvPr id="8" name="Picture 7" descr="washer_new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28" y="2569473"/>
            <a:ext cx="1162520" cy="2915894"/>
          </a:xfrm>
          <a:prstGeom prst="rect">
            <a:avLst/>
          </a:prstGeom>
        </p:spPr>
      </p:pic>
      <p:pic>
        <p:nvPicPr>
          <p:cNvPr id="12" name="Picture 11" descr="washer_new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082" y="2569474"/>
            <a:ext cx="1326102" cy="29158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1" name="Picture 10" descr="dim_new_wash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270" y="-496186"/>
            <a:ext cx="4062286" cy="7935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8250" y="5523467"/>
            <a:ext cx="18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collimator size 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0"/>
          </p:cNvCxnSpPr>
          <p:nvPr/>
        </p:nvCxnSpPr>
        <p:spPr>
          <a:xfrm rot="16200000" flipV="1">
            <a:off x="4391716" y="4942566"/>
            <a:ext cx="355601" cy="806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Motion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966156" cy="4762500"/>
          </a:xfrm>
        </p:spPr>
        <p:txBody>
          <a:bodyPr/>
          <a:lstStyle/>
          <a:p>
            <a:r>
              <a:rPr lang="en-US" dirty="0" smtClean="0"/>
              <a:t>How do particles move in these magnetic fields?</a:t>
            </a:r>
          </a:p>
          <a:p>
            <a:endParaRPr lang="en-US" dirty="0"/>
          </a:p>
        </p:txBody>
      </p:sp>
      <p:pic>
        <p:nvPicPr>
          <p:cNvPr id="7" name="Picture 6" descr="gyromo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702" y="1409700"/>
            <a:ext cx="4776298" cy="5219700"/>
          </a:xfrm>
          <a:prstGeom prst="rect">
            <a:avLst/>
          </a:prstGeom>
        </p:spPr>
      </p:pic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3695700"/>
            <a:ext cx="3578968" cy="1257201"/>
          </a:xfrm>
          <a:prstGeom prst="rect">
            <a:avLst/>
          </a:prstGeom>
        </p:spPr>
      </p:pic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1. 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P_port1_cad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102" y="-1"/>
            <a:ext cx="7395264" cy="68580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-258045" y="-986367"/>
            <a:ext cx="4521200" cy="5249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MAST RP side view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269999" y="2539737"/>
            <a:ext cx="953011" cy="916200"/>
          </a:xfrm>
          <a:prstGeom prst="ellipse">
            <a:avLst/>
          </a:prstGeom>
          <a:noFill/>
          <a:ln w="50800" cap="rnd" cmpd="sng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endCxn id="21" idx="0"/>
          </p:cNvCxnSpPr>
          <p:nvPr/>
        </p:nvCxnSpPr>
        <p:spPr>
          <a:xfrm flipH="1">
            <a:off x="1746505" y="1003300"/>
            <a:ext cx="731068" cy="1536437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477572" y="251135"/>
            <a:ext cx="24494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Access Cube/ </a:t>
            </a:r>
          </a:p>
          <a:p>
            <a:r>
              <a:rPr lang="en-US" sz="2500" dirty="0" smtClean="0"/>
              <a:t>Garage</a:t>
            </a:r>
            <a:endParaRPr lang="en-US" sz="2500" dirty="0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6121400" y="6210300"/>
            <a:ext cx="3962400" cy="457200"/>
          </a:xfrm>
        </p:spPr>
        <p:txBody>
          <a:bodyPr/>
          <a:lstStyle/>
          <a:p>
            <a:r>
              <a:rPr lang="en-US" dirty="0" smtClean="0"/>
              <a:t>2.1 Experimental Design. Mechanical Design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1422" y="4207933"/>
            <a:ext cx="22493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Reciprocating </a:t>
            </a:r>
          </a:p>
          <a:p>
            <a:r>
              <a:rPr lang="en-US" sz="3200" dirty="0" smtClean="0"/>
              <a:t>probe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02606" y="262466"/>
            <a:ext cx="3443111" cy="1481667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MAST RP side 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2862" y="989582"/>
            <a:ext cx="94128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Port</a:t>
            </a:r>
          </a:p>
        </p:txBody>
      </p:sp>
      <p:sp>
        <p:nvSpPr>
          <p:cNvPr id="12" name="Oval 11"/>
          <p:cNvSpPr/>
          <p:nvPr/>
        </p:nvSpPr>
        <p:spPr>
          <a:xfrm>
            <a:off x="-1" y="2159000"/>
            <a:ext cx="1409701" cy="1647635"/>
          </a:xfrm>
          <a:prstGeom prst="ellipse">
            <a:avLst/>
          </a:prstGeom>
          <a:noFill/>
          <a:ln w="76200" cap="rnd" cmpd="sng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8000" y="1574358"/>
            <a:ext cx="0" cy="584642"/>
          </a:xfrm>
          <a:prstGeom prst="straightConnector1">
            <a:avLst/>
          </a:prstGeom>
          <a:ln w="76200" cmpd="sng">
            <a:solidFill>
              <a:srgbClr val="D0BCB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>
            <a:off x="3402919" y="1742048"/>
            <a:ext cx="832557" cy="4818988"/>
          </a:xfrm>
          <a:prstGeom prst="leftBrace">
            <a:avLst>
              <a:gd name="adj1" fmla="val 47316"/>
              <a:gd name="adj2" fmla="val 49134"/>
            </a:avLst>
          </a:prstGeom>
          <a:ln w="76200" cmpd="sng">
            <a:solidFill>
              <a:srgbClr val="D0BC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10000" y="4567821"/>
            <a:ext cx="2671422" cy="0"/>
          </a:xfrm>
          <a:prstGeom prst="straightConnector1">
            <a:avLst/>
          </a:prstGeom>
          <a:ln w="76200" cmpd="sng">
            <a:solidFill>
              <a:srgbClr val="D0BCB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9151" y="4315066"/>
            <a:ext cx="1190550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Vessel </a:t>
            </a:r>
          </a:p>
          <a:p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24162" y="5638800"/>
            <a:ext cx="106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9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17375"/>
            <a:ext cx="7772400" cy="1282825"/>
          </a:xfrm>
        </p:spPr>
        <p:txBody>
          <a:bodyPr>
            <a:normAutofit/>
          </a:bodyPr>
          <a:lstStyle/>
          <a:p>
            <a:r>
              <a:rPr lang="en-US" dirty="0" err="1" smtClean="0"/>
              <a:t>Tokamak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398" y="1752600"/>
            <a:ext cx="7772401" cy="1511300"/>
          </a:xfrm>
        </p:spPr>
        <p:txBody>
          <a:bodyPr>
            <a:noAutofit/>
          </a:bodyPr>
          <a:lstStyle/>
          <a:p>
            <a:r>
              <a:rPr lang="en-US" sz="3000" dirty="0" smtClean="0"/>
              <a:t>Facilitate nuclear reactions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1. Background</a:t>
            </a:r>
            <a:endParaRPr lang="en-US" dirty="0"/>
          </a:p>
        </p:txBody>
      </p:sp>
      <p:pic>
        <p:nvPicPr>
          <p:cNvPr id="7" name="Picture 6" descr="coulo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2584450"/>
            <a:ext cx="4163587" cy="1130300"/>
          </a:xfrm>
          <a:prstGeom prst="rect">
            <a:avLst/>
          </a:prstGeom>
          <a:ln w="41275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p2_fig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4377042"/>
            <a:ext cx="6007100" cy="5498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16415" y="4192376"/>
            <a:ext cx="96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</a:t>
            </a:r>
            <a:r>
              <a:rPr lang="en-US" dirty="0"/>
              <a:t>9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 radius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 descr="info_gy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1" y="1760538"/>
            <a:ext cx="4484163" cy="3928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 descr="solid_ang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1778000"/>
            <a:ext cx="4331628" cy="3860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4349" y="5834102"/>
            <a:ext cx="101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#]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2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 descr="transform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898650"/>
            <a:ext cx="5003800" cy="4025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3750" y="5613400"/>
            <a:ext cx="215900" cy="46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37549" y="6025634"/>
            <a:ext cx="101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#]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2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ctronics_schema_image.j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103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4" y="190500"/>
            <a:ext cx="7772400" cy="1050924"/>
          </a:xfrm>
        </p:spPr>
        <p:txBody>
          <a:bodyPr>
            <a:normAutofit/>
          </a:bodyPr>
          <a:lstStyle/>
          <a:p>
            <a:r>
              <a:rPr lang="en-US" dirty="0" smtClean="0"/>
              <a:t>Electronics Schema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3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ule6.j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1586085"/>
            <a:ext cx="4416379" cy="5100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Module Exploded View</a:t>
            </a:r>
            <a:br>
              <a:rPr lang="en-US" dirty="0" smtClean="0"/>
            </a:br>
            <a:r>
              <a:rPr lang="en-US" dirty="0" smtClean="0"/>
              <a:t>with Bases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-1190836" y="3368059"/>
            <a:ext cx="2496205" cy="1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-886020" y="5560087"/>
            <a:ext cx="1894509" cy="1588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8128597" y="2532546"/>
            <a:ext cx="1894509" cy="1588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8128596" y="5562622"/>
            <a:ext cx="1894509" cy="1588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" name="Picture 2" descr="module_bases.jp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85" y="1019088"/>
            <a:ext cx="4525015" cy="5648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</a:t>
            </a:r>
            <a:r>
              <a:rPr lang="en-US" dirty="0" err="1" smtClean="0"/>
              <a:t>Tokamak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7649" y="5153139"/>
            <a:ext cx="96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4]</a:t>
            </a:r>
            <a:endParaRPr lang="en-US" dirty="0"/>
          </a:p>
        </p:txBody>
      </p:sp>
      <p:pic>
        <p:nvPicPr>
          <p:cNvPr id="9" name="Picture 8" descr="Aspect ratios_CCF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463800"/>
            <a:ext cx="6350000" cy="238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8836" y="4891529"/>
            <a:ext cx="312136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/>
              <a:t>Aspect Ratio: R/a</a:t>
            </a:r>
            <a:endParaRPr lang="en-US" sz="35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1657349" y="3836986"/>
            <a:ext cx="488950" cy="1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57349" y="3836989"/>
            <a:ext cx="654051" cy="1588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311400" y="3838577"/>
            <a:ext cx="2387600" cy="1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85194" y="3838577"/>
            <a:ext cx="612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R</a:t>
            </a:r>
            <a:r>
              <a:rPr lang="en-US" sz="2500" dirty="0" err="1"/>
              <a:t>c</a:t>
            </a:r>
            <a:endParaRPr lang="en-US" sz="25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468836" y="3836986"/>
            <a:ext cx="495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</a:t>
            </a:r>
            <a:r>
              <a:rPr lang="en-US" sz="2500" dirty="0"/>
              <a:t>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699000" y="3836987"/>
            <a:ext cx="800100" cy="159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499100" y="3835398"/>
            <a:ext cx="654051" cy="1588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76125" y="3835398"/>
            <a:ext cx="47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</a:t>
            </a:r>
            <a:r>
              <a:rPr lang="en-US" sz="2500" dirty="0" smtClean="0"/>
              <a:t>s</a:t>
            </a:r>
            <a:endParaRPr lang="en-US" sz="2500" dirty="0"/>
          </a:p>
        </p:txBody>
      </p:sp>
      <p:sp>
        <p:nvSpPr>
          <p:cNvPr id="36" name="TextBox 35"/>
          <p:cNvSpPr txBox="1"/>
          <p:nvPr/>
        </p:nvSpPr>
        <p:spPr>
          <a:xfrm>
            <a:off x="4876800" y="3835398"/>
            <a:ext cx="589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R</a:t>
            </a:r>
            <a:r>
              <a:rPr lang="en-US" sz="2500" dirty="0" err="1" smtClean="0"/>
              <a:t>s</a:t>
            </a:r>
            <a:endParaRPr lang="en-US" sz="2500" dirty="0" smtClean="0"/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dirty="0" smtClean="0"/>
              <a:t>1. 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Tokamak</a:t>
            </a:r>
            <a:r>
              <a:rPr lang="en-US" dirty="0" smtClean="0"/>
              <a:t> Field Coils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92800" y="6045200"/>
            <a:ext cx="96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7]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1.1 Introduction. Background</a:t>
            </a:r>
            <a:endParaRPr lang="en-US"/>
          </a:p>
        </p:txBody>
      </p:sp>
      <p:pic>
        <p:nvPicPr>
          <p:cNvPr id="10" name="Picture 9" descr="11_tokam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70050"/>
            <a:ext cx="5080000" cy="410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15000" y="2387600"/>
            <a:ext cx="2540000" cy="774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60000"/>
                <a:satMod val="1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437815" y="1417638"/>
            <a:ext cx="3448481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Ohmic</a:t>
            </a:r>
            <a:r>
              <a:rPr lang="en-US" dirty="0" smtClean="0"/>
              <a:t> heating (induced current)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Neutral-Beam Injection (NBI)</a:t>
            </a:r>
          </a:p>
          <a:p>
            <a:pPr marL="0" indent="0">
              <a:buNone/>
            </a:pPr>
            <a:r>
              <a:rPr lang="en-US" dirty="0" smtClean="0"/>
              <a:t>And Radio </a:t>
            </a:r>
            <a:r>
              <a:rPr lang="en-US" dirty="0" smtClean="0"/>
              <a:t>Frequency (RF) (oscillating electromagnetic waves)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Heating Methods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1. Background</a:t>
            </a:r>
            <a:endParaRPr lang="en-US" dirty="0"/>
          </a:p>
        </p:txBody>
      </p:sp>
      <p:pic>
        <p:nvPicPr>
          <p:cNvPr id="7" name="Picture 6" descr="heating_metho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" y="1417638"/>
            <a:ext cx="5291511" cy="4385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6305" y="1417638"/>
            <a:ext cx="5291509" cy="4385230"/>
          </a:xfrm>
          <a:prstGeom prst="rect">
            <a:avLst/>
          </a:prstGeom>
          <a:noFill/>
          <a:ln w="152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26864" y="6172200"/>
            <a:ext cx="96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[Image 8]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Products and Reactants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actor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03" y="1024452"/>
            <a:ext cx="6816397" cy="540151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1.2 Introduction. Background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19200" y="2032000"/>
            <a:ext cx="47117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399" y="1447800"/>
            <a:ext cx="7382933" cy="4572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Primary reactions</a:t>
            </a:r>
          </a:p>
          <a:p>
            <a:pPr lvl="1">
              <a:buNone/>
            </a:pPr>
            <a:r>
              <a:rPr lang="en-US" sz="3000" dirty="0" smtClean="0"/>
              <a:t>D + D </a:t>
            </a:r>
            <a:r>
              <a:rPr lang="en-US" sz="3000" dirty="0" err="1" smtClean="0">
                <a:sym typeface="Wingdings"/>
              </a:rPr>
              <a:t></a:t>
            </a:r>
            <a:r>
              <a:rPr lang="en-US" sz="3000" dirty="0" smtClean="0">
                <a:sym typeface="Wingdings"/>
              </a:rPr>
              <a:t> P(3MeV) +  T(1MeV)</a:t>
            </a:r>
          </a:p>
          <a:p>
            <a:pPr lvl="1">
              <a:buNone/>
            </a:pPr>
            <a:r>
              <a:rPr lang="en-US" sz="3000" dirty="0" smtClean="0">
                <a:sym typeface="Wingdings"/>
              </a:rPr>
              <a:t>D + D </a:t>
            </a:r>
            <a:r>
              <a:rPr lang="en-US" sz="3000" dirty="0" err="1" smtClean="0">
                <a:sym typeface="Wingdings"/>
              </a:rPr>
              <a:t></a:t>
            </a:r>
            <a:r>
              <a:rPr lang="en-US" sz="3000" dirty="0" smtClean="0">
                <a:sym typeface="Wingdings"/>
              </a:rPr>
              <a:t> He</a:t>
            </a:r>
            <a:r>
              <a:rPr lang="en-US" sz="3000" baseline="30000" dirty="0" smtClean="0">
                <a:sym typeface="Wingdings"/>
              </a:rPr>
              <a:t>3</a:t>
            </a:r>
            <a:r>
              <a:rPr lang="en-US" sz="3000" dirty="0" smtClean="0">
                <a:sym typeface="Wingdings"/>
              </a:rPr>
              <a:t>(0.8MeV) + N(2.5MeV)</a:t>
            </a:r>
          </a:p>
          <a:p>
            <a:r>
              <a:rPr lang="en-US" sz="3000" dirty="0" smtClean="0">
                <a:sym typeface="Wingdings"/>
              </a:rPr>
              <a:t>Secondary reactions</a:t>
            </a:r>
          </a:p>
          <a:p>
            <a:pPr lvl="1">
              <a:buNone/>
            </a:pPr>
            <a:r>
              <a:rPr lang="en-US" sz="3000" dirty="0" smtClean="0">
                <a:sym typeface="Wingdings"/>
              </a:rPr>
              <a:t>D + T </a:t>
            </a:r>
            <a:r>
              <a:rPr lang="en-US" sz="3000" dirty="0" err="1" smtClean="0">
                <a:sym typeface="Wingdings"/>
              </a:rPr>
              <a:t></a:t>
            </a:r>
            <a:r>
              <a:rPr lang="en-US" sz="3000" dirty="0" smtClean="0">
                <a:sym typeface="Wingdings"/>
              </a:rPr>
              <a:t> N(14.1MeV) + </a:t>
            </a:r>
            <a:r>
              <a:rPr lang="en-US" sz="3000" dirty="0" smtClean="0"/>
              <a:t>α</a:t>
            </a:r>
            <a:r>
              <a:rPr lang="en-US" sz="3000" dirty="0" smtClean="0">
                <a:sym typeface="Wingdings"/>
              </a:rPr>
              <a:t>(3.5MeV)</a:t>
            </a:r>
          </a:p>
          <a:p>
            <a:pPr lvl="1">
              <a:buNone/>
            </a:pPr>
            <a:r>
              <a:rPr lang="en-US" sz="3000" dirty="0" smtClean="0">
                <a:sym typeface="Wingdings"/>
              </a:rPr>
              <a:t>D+ He</a:t>
            </a:r>
            <a:r>
              <a:rPr lang="en-US" sz="3000" baseline="30000" dirty="0" smtClean="0">
                <a:sym typeface="Wingdings"/>
              </a:rPr>
              <a:t>3</a:t>
            </a:r>
            <a:r>
              <a:rPr lang="en-US" sz="3000" dirty="0" smtClean="0">
                <a:sym typeface="Wingdings"/>
              </a:rPr>
              <a:t> </a:t>
            </a:r>
            <a:r>
              <a:rPr lang="en-US" sz="3000" dirty="0" err="1" smtClean="0">
                <a:sym typeface="Wingdings"/>
              </a:rPr>
              <a:t></a:t>
            </a:r>
            <a:r>
              <a:rPr lang="en-US" sz="3000" dirty="0" smtClean="0">
                <a:sym typeface="Wingdings"/>
              </a:rPr>
              <a:t> </a:t>
            </a:r>
            <a:r>
              <a:rPr lang="en-US" sz="3000" dirty="0" smtClean="0"/>
              <a:t>α(4.6MeV)</a:t>
            </a:r>
            <a:r>
              <a:rPr lang="en-US" sz="3000" dirty="0" smtClean="0">
                <a:sym typeface="Wingdings"/>
              </a:rPr>
              <a:t> + P(13.7MeV)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895F-05F2-AF47-A50C-C93AC2C1762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1. Background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5167" y="1206501"/>
            <a:ext cx="1345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Detect these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4783667" y="1406556"/>
            <a:ext cx="1841500" cy="604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3757085" y="1406556"/>
            <a:ext cx="2868082" cy="604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4651</TotalTime>
  <Words>1893</Words>
  <Application>Microsoft Macintosh PowerPoint</Application>
  <PresentationFormat>On-screen Show (4:3)</PresentationFormat>
  <Paragraphs>326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Equity</vt:lpstr>
      <vt:lpstr>A Charged Fusion Product Diagnostic for a Spherical Tokamak</vt:lpstr>
      <vt:lpstr>Outline</vt:lpstr>
      <vt:lpstr>Confined Plasma</vt:lpstr>
      <vt:lpstr>Confined Plasma</vt:lpstr>
      <vt:lpstr>Spherical Tokamak</vt:lpstr>
      <vt:lpstr>Tokamak Field Coils</vt:lpstr>
      <vt:lpstr>Heating Methods</vt:lpstr>
      <vt:lpstr>Products and Reactants</vt:lpstr>
      <vt:lpstr>Fusion Reactions</vt:lpstr>
      <vt:lpstr>DD Reaction</vt:lpstr>
      <vt:lpstr>Research Objective</vt:lpstr>
      <vt:lpstr>NSTX and MAST</vt:lpstr>
      <vt:lpstr>Module Cross Section</vt:lpstr>
      <vt:lpstr>Total Exploded View </vt:lpstr>
      <vt:lpstr>Total Assembled View </vt:lpstr>
      <vt:lpstr>MAST mid-plane cross- sectional top view</vt:lpstr>
      <vt:lpstr>MAST RP Access Cube</vt:lpstr>
      <vt:lpstr>2.2 Simulations</vt:lpstr>
      <vt:lpstr>Flux Surfaces</vt:lpstr>
      <vt:lpstr>Particle Orbits</vt:lpstr>
      <vt:lpstr>Other MAST Diagnostics</vt:lpstr>
      <vt:lpstr>2.3 Electronics &amp; DAQ Design</vt:lpstr>
      <vt:lpstr>MAST RP side view</vt:lpstr>
      <vt:lpstr>MAST RP Access Cube</vt:lpstr>
      <vt:lpstr>MAST RP Linkbox</vt:lpstr>
      <vt:lpstr>Hardware Storage</vt:lpstr>
      <vt:lpstr>Data Files (HDF)</vt:lpstr>
      <vt:lpstr>3. Data Collection: Round 2</vt:lpstr>
      <vt:lpstr>4. Data Analysis</vt:lpstr>
      <vt:lpstr>Find Peaks for  Protons</vt:lpstr>
      <vt:lpstr>Bin Peaks</vt:lpstr>
      <vt:lpstr>Count Particles  Detected</vt:lpstr>
      <vt:lpstr>Emissivity</vt:lpstr>
      <vt:lpstr>5. Tentative Timeline</vt:lpstr>
      <vt:lpstr>References- Images</vt:lpstr>
      <vt:lpstr>References- Images</vt:lpstr>
      <vt:lpstr>References</vt:lpstr>
      <vt:lpstr>Thank you for your time!</vt:lpstr>
      <vt:lpstr>PowerPoint Presentation</vt:lpstr>
      <vt:lpstr>Alternate Washer to Change Collimator Size</vt:lpstr>
      <vt:lpstr>Particle Motion</vt:lpstr>
      <vt:lpstr>MAST RP side view</vt:lpstr>
      <vt:lpstr>Tokamak</vt:lpstr>
      <vt:lpstr>Gyro radius</vt:lpstr>
      <vt:lpstr>Collimator</vt:lpstr>
      <vt:lpstr>Transformer</vt:lpstr>
      <vt:lpstr>Electronics Schema</vt:lpstr>
      <vt:lpstr>Module Exploded View with Bases</vt:lpstr>
    </vt:vector>
  </TitlesOfParts>
  <Company>Florida International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Ramona Perez</dc:creator>
  <cp:lastModifiedBy>Ramona Perez</cp:lastModifiedBy>
  <cp:revision>427</cp:revision>
  <cp:lastPrinted>2012-09-26T22:29:19Z</cp:lastPrinted>
  <dcterms:created xsi:type="dcterms:W3CDTF">2012-09-26T05:02:28Z</dcterms:created>
  <dcterms:modified xsi:type="dcterms:W3CDTF">2012-09-27T13:22:10Z</dcterms:modified>
</cp:coreProperties>
</file>